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87" r:id="rId3"/>
    <p:sldId id="288" r:id="rId4"/>
    <p:sldId id="272" r:id="rId5"/>
    <p:sldId id="289" r:id="rId6"/>
    <p:sldId id="275" r:id="rId7"/>
    <p:sldId id="276" r:id="rId8"/>
    <p:sldId id="278" r:id="rId9"/>
    <p:sldId id="279" r:id="rId10"/>
    <p:sldId id="280" r:id="rId11"/>
    <p:sldId id="281" r:id="rId12"/>
    <p:sldId id="282" r:id="rId13"/>
    <p:sldId id="283"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7" autoAdjust="0"/>
    <p:restoredTop sz="94660"/>
  </p:normalViewPr>
  <p:slideViewPr>
    <p:cSldViewPr snapToGrid="0">
      <p:cViewPr varScale="1">
        <p:scale>
          <a:sx n="69" d="100"/>
          <a:sy n="69"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CE84B-16BD-4410-962D-0E907EBDE4E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5820D-E6B7-46B2-B5B2-1450052F35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8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CE84B-16BD-4410-962D-0E907EBDE4E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37141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CE84B-16BD-4410-962D-0E907EBDE4E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257111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CE84B-16BD-4410-962D-0E907EBDE4E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377175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CE84B-16BD-4410-962D-0E907EBDE4E6}"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5820D-E6B7-46B2-B5B2-1450052F358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8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CE84B-16BD-4410-962D-0E907EBDE4E6}"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268051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CE84B-16BD-4410-962D-0E907EBDE4E6}"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264036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CE84B-16BD-4410-962D-0E907EBDE4E6}"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218376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FCE84B-16BD-4410-962D-0E907EBDE4E6}" type="datetimeFigureOut">
              <a:rPr lang="en-US" smtClean="0"/>
              <a:t>1/30/2020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39148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FCE84B-16BD-4410-962D-0E907EBDE4E6}" type="datetimeFigureOut">
              <a:rPr lang="en-US" smtClean="0"/>
              <a:t>1/30/2020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75820D-E6B7-46B2-B5B2-1450052F358B}" type="slidenum">
              <a:rPr lang="en-US" smtClean="0"/>
              <a:t>‹#›</a:t>
            </a:fld>
            <a:endParaRPr lang="en-US"/>
          </a:p>
        </p:txBody>
      </p:sp>
    </p:spTree>
    <p:extLst>
      <p:ext uri="{BB962C8B-B14F-4D97-AF65-F5344CB8AC3E}">
        <p14:creationId xmlns:p14="http://schemas.microsoft.com/office/powerpoint/2010/main" val="157037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CE84B-16BD-4410-962D-0E907EBDE4E6}"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5820D-E6B7-46B2-B5B2-1450052F358B}" type="slidenum">
              <a:rPr lang="en-US" smtClean="0"/>
              <a:t>‹#›</a:t>
            </a:fld>
            <a:endParaRPr lang="en-US"/>
          </a:p>
        </p:txBody>
      </p:sp>
    </p:spTree>
    <p:extLst>
      <p:ext uri="{BB962C8B-B14F-4D97-AF65-F5344CB8AC3E}">
        <p14:creationId xmlns:p14="http://schemas.microsoft.com/office/powerpoint/2010/main" val="27399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FCE84B-16BD-4410-962D-0E907EBDE4E6}" type="datetimeFigureOut">
              <a:rPr lang="en-US" smtClean="0"/>
              <a:t>1/30/2020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75820D-E6B7-46B2-B5B2-1450052F358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2836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15" y="4667534"/>
            <a:ext cx="11509612" cy="2190466"/>
          </a:xfrm>
        </p:spPr>
        <p:txBody>
          <a:bodyPr>
            <a:normAutofit fontScale="90000"/>
          </a:bodyPr>
          <a:lstStyle/>
          <a:p>
            <a:pPr algn="ctr"/>
            <a:r>
              <a:rPr lang="ka-GE" sz="2400" b="1" dirty="0" smtClean="0">
                <a:solidFill>
                  <a:schemeClr val="tx1">
                    <a:lumMod val="95000"/>
                    <a:lumOff val="5000"/>
                  </a:schemeClr>
                </a:solidFill>
                <a:latin typeface="+mn-lt"/>
              </a:rPr>
              <a:t/>
            </a:r>
            <a:br>
              <a:rPr lang="ka-GE" sz="2400" b="1" dirty="0" smtClean="0">
                <a:solidFill>
                  <a:schemeClr val="tx1">
                    <a:lumMod val="95000"/>
                    <a:lumOff val="5000"/>
                  </a:schemeClr>
                </a:solidFill>
                <a:latin typeface="+mn-lt"/>
              </a:rPr>
            </a:br>
            <a:r>
              <a:rPr lang="ka-GE" sz="2400" b="1" dirty="0">
                <a:solidFill>
                  <a:schemeClr val="tx1">
                    <a:lumMod val="95000"/>
                    <a:lumOff val="5000"/>
                  </a:schemeClr>
                </a:solidFill>
                <a:latin typeface="+mn-lt"/>
              </a:rPr>
              <a:t/>
            </a:r>
            <a:br>
              <a:rPr lang="ka-GE" sz="2400" b="1" dirty="0">
                <a:solidFill>
                  <a:schemeClr val="tx1">
                    <a:lumMod val="95000"/>
                    <a:lumOff val="5000"/>
                  </a:schemeClr>
                </a:solidFill>
                <a:latin typeface="+mn-lt"/>
              </a:rPr>
            </a:br>
            <a:r>
              <a:rPr lang="ka-GE" sz="2400" b="1" dirty="0" smtClean="0">
                <a:solidFill>
                  <a:schemeClr val="tx1">
                    <a:lumMod val="95000"/>
                    <a:lumOff val="5000"/>
                  </a:schemeClr>
                </a:solidFill>
                <a:latin typeface="+mn-lt"/>
              </a:rPr>
              <a:t>ივანე </a:t>
            </a:r>
            <a:r>
              <a:rPr lang="ka-GE" sz="2400" b="1" dirty="0">
                <a:solidFill>
                  <a:schemeClr val="tx1">
                    <a:lumMod val="95000"/>
                    <a:lumOff val="5000"/>
                  </a:schemeClr>
                </a:solidFill>
                <a:latin typeface="+mn-lt"/>
              </a:rPr>
              <a:t>ჯავახიშვილის სახელობის თბილისის სახელმწიფო უნივერსიტეტი</a:t>
            </a:r>
            <a:r>
              <a:rPr lang="en-US" sz="2400" dirty="0">
                <a:solidFill>
                  <a:schemeClr val="tx1">
                    <a:lumMod val="95000"/>
                    <a:lumOff val="5000"/>
                  </a:schemeClr>
                </a:solidFill>
                <a:latin typeface="+mn-lt"/>
              </a:rPr>
              <a:t/>
            </a:r>
            <a:br>
              <a:rPr lang="en-US" sz="2400" dirty="0">
                <a:solidFill>
                  <a:schemeClr val="tx1">
                    <a:lumMod val="95000"/>
                    <a:lumOff val="5000"/>
                  </a:schemeClr>
                </a:solidFill>
                <a:latin typeface="+mn-lt"/>
              </a:rPr>
            </a:br>
            <a:r>
              <a:rPr lang="ka-GE" sz="2400" dirty="0" smtClean="0">
                <a:solidFill>
                  <a:schemeClr val="tx1">
                    <a:lumMod val="95000"/>
                    <a:lumOff val="5000"/>
                  </a:schemeClr>
                </a:solidFill>
                <a:latin typeface="+mn-lt"/>
              </a:rPr>
              <a:t/>
            </a:r>
            <a:br>
              <a:rPr lang="ka-GE" sz="2400" dirty="0" smtClean="0">
                <a:solidFill>
                  <a:schemeClr val="tx1">
                    <a:lumMod val="95000"/>
                    <a:lumOff val="5000"/>
                  </a:schemeClr>
                </a:solidFill>
                <a:latin typeface="+mn-lt"/>
              </a:rPr>
            </a:br>
            <a:r>
              <a:rPr lang="ka-GE" sz="2400" dirty="0" smtClean="0">
                <a:solidFill>
                  <a:schemeClr val="tx1">
                    <a:lumMod val="95000"/>
                    <a:lumOff val="5000"/>
                  </a:schemeClr>
                </a:solidFill>
                <a:latin typeface="+mn-lt"/>
              </a:rPr>
              <a:t/>
            </a:r>
            <a:br>
              <a:rPr lang="ka-GE" sz="2400" dirty="0" smtClean="0">
                <a:solidFill>
                  <a:schemeClr val="tx1">
                    <a:lumMod val="95000"/>
                    <a:lumOff val="5000"/>
                  </a:schemeClr>
                </a:solidFill>
                <a:latin typeface="+mn-lt"/>
              </a:rPr>
            </a:br>
            <a:r>
              <a:rPr lang="en-US" sz="2700" dirty="0" err="1">
                <a:solidFill>
                  <a:schemeClr val="tx1">
                    <a:lumMod val="95000"/>
                    <a:lumOff val="5000"/>
                  </a:schemeClr>
                </a:solidFill>
                <a:latin typeface="+mn-lt"/>
              </a:rPr>
              <a:t>პიროვნების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ტემპერამენტისა</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და</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ხასიათის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ტიპის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გამომცნობი</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სისტემის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აგება</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კერსის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ტემპერამენტის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დამხარისხებელისა</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და</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ფაზი</a:t>
            </a:r>
            <a:r>
              <a:rPr lang="ka-GE" sz="2700" dirty="0">
                <a:solidFill>
                  <a:schemeClr val="tx1">
                    <a:lumMod val="95000"/>
                    <a:lumOff val="5000"/>
                  </a:schemeClr>
                </a:solidFill>
                <a:latin typeface="+mn-lt"/>
              </a:rPr>
              <a:t>-</a:t>
            </a:r>
            <a:r>
              <a:rPr lang="en-US" sz="2700" dirty="0" err="1">
                <a:solidFill>
                  <a:schemeClr val="tx1">
                    <a:lumMod val="95000"/>
                    <a:lumOff val="5000"/>
                  </a:schemeClr>
                </a:solidFill>
                <a:latin typeface="+mn-lt"/>
              </a:rPr>
              <a:t>ინფორმაციული</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ტექნოლოგიების</a:t>
            </a:r>
            <a:r>
              <a:rPr lang="en-US" sz="2700" dirty="0">
                <a:solidFill>
                  <a:schemeClr val="tx1">
                    <a:lumMod val="95000"/>
                    <a:lumOff val="5000"/>
                  </a:schemeClr>
                </a:solidFill>
                <a:latin typeface="+mn-lt"/>
              </a:rPr>
              <a:t> </a:t>
            </a:r>
            <a:r>
              <a:rPr lang="en-US" sz="2700" dirty="0" err="1">
                <a:solidFill>
                  <a:schemeClr val="tx1">
                    <a:lumMod val="95000"/>
                    <a:lumOff val="5000"/>
                  </a:schemeClr>
                </a:solidFill>
                <a:latin typeface="+mn-lt"/>
              </a:rPr>
              <a:t>საფუძველზე</a:t>
            </a:r>
            <a:r>
              <a:rPr lang="ka-GE" sz="2700" dirty="0">
                <a:solidFill>
                  <a:schemeClr val="tx1">
                    <a:lumMod val="95000"/>
                    <a:lumOff val="5000"/>
                  </a:schemeClr>
                </a:solidFill>
                <a:latin typeface="+mn-lt"/>
              </a:rPr>
              <a:t>. </a:t>
            </a:r>
            <a:r>
              <a:rPr lang="ka-GE" sz="2700" dirty="0" smtClean="0">
                <a:solidFill>
                  <a:schemeClr val="tx1">
                    <a:lumMod val="95000"/>
                    <a:lumOff val="5000"/>
                  </a:schemeClr>
                </a:solidFill>
                <a:latin typeface="+mn-lt"/>
              </a:rPr>
              <a:t/>
            </a:r>
            <a:br>
              <a:rPr lang="ka-GE" sz="2700" dirty="0" smtClean="0">
                <a:solidFill>
                  <a:schemeClr val="tx1">
                    <a:lumMod val="95000"/>
                    <a:lumOff val="5000"/>
                  </a:schemeClr>
                </a:solidFill>
                <a:latin typeface="+mn-lt"/>
              </a:rPr>
            </a:br>
            <a:r>
              <a:rPr lang="ka-GE" sz="2400" dirty="0">
                <a:solidFill>
                  <a:schemeClr val="tx1">
                    <a:lumMod val="95000"/>
                    <a:lumOff val="5000"/>
                  </a:schemeClr>
                </a:solidFill>
                <a:latin typeface="+mn-lt"/>
              </a:rPr>
              <a:t/>
            </a:r>
            <a:br>
              <a:rPr lang="ka-GE" sz="2400" dirty="0">
                <a:solidFill>
                  <a:schemeClr val="tx1">
                    <a:lumMod val="95000"/>
                    <a:lumOff val="5000"/>
                  </a:schemeClr>
                </a:solidFill>
                <a:latin typeface="+mn-lt"/>
              </a:rPr>
            </a:br>
            <a:r>
              <a:rPr lang="ka-GE" sz="2400" b="1" dirty="0">
                <a:solidFill>
                  <a:schemeClr val="tx1">
                    <a:lumMod val="95000"/>
                    <a:lumOff val="5000"/>
                  </a:schemeClr>
                </a:solidFill>
                <a:latin typeface="+mn-lt"/>
              </a:rPr>
              <a:t> </a:t>
            </a:r>
            <a:r>
              <a:rPr lang="en-US" sz="2400" dirty="0">
                <a:solidFill>
                  <a:schemeClr val="tx1">
                    <a:lumMod val="95000"/>
                    <a:lumOff val="5000"/>
                  </a:schemeClr>
                </a:solidFill>
                <a:latin typeface="+mn-lt"/>
              </a:rPr>
              <a:t/>
            </a:r>
            <a:br>
              <a:rPr lang="en-US" sz="2400" dirty="0">
                <a:solidFill>
                  <a:schemeClr val="tx1">
                    <a:lumMod val="95000"/>
                    <a:lumOff val="5000"/>
                  </a:schemeClr>
                </a:solidFill>
                <a:latin typeface="+mn-lt"/>
              </a:rPr>
            </a:br>
            <a:r>
              <a:rPr lang="ka-GE" sz="2400" dirty="0" smtClean="0">
                <a:solidFill>
                  <a:schemeClr val="tx1">
                    <a:lumMod val="95000"/>
                    <a:lumOff val="5000"/>
                  </a:schemeClr>
                </a:solidFill>
                <a:latin typeface="+mn-lt"/>
              </a:rPr>
              <a:t/>
            </a:r>
            <a:br>
              <a:rPr lang="ka-GE" sz="2400" dirty="0" smtClean="0">
                <a:solidFill>
                  <a:schemeClr val="tx1">
                    <a:lumMod val="95000"/>
                    <a:lumOff val="5000"/>
                  </a:schemeClr>
                </a:solidFill>
                <a:latin typeface="+mn-lt"/>
              </a:rPr>
            </a:br>
            <a:r>
              <a:rPr lang="ka-GE" sz="2400" dirty="0">
                <a:solidFill>
                  <a:schemeClr val="tx1">
                    <a:lumMod val="95000"/>
                    <a:lumOff val="5000"/>
                  </a:schemeClr>
                </a:solidFill>
                <a:latin typeface="+mn-lt"/>
              </a:rPr>
              <a:t> </a:t>
            </a:r>
            <a:r>
              <a:rPr lang="en-US" sz="2400" dirty="0">
                <a:solidFill>
                  <a:schemeClr val="tx1">
                    <a:lumMod val="95000"/>
                    <a:lumOff val="5000"/>
                  </a:schemeClr>
                </a:solidFill>
                <a:latin typeface="+mn-lt"/>
              </a:rPr>
              <a:t/>
            </a:r>
            <a:br>
              <a:rPr lang="en-US" sz="2400" dirty="0">
                <a:solidFill>
                  <a:schemeClr val="tx1">
                    <a:lumMod val="95000"/>
                    <a:lumOff val="5000"/>
                  </a:schemeClr>
                </a:solidFill>
                <a:latin typeface="+mn-lt"/>
              </a:rPr>
            </a:br>
            <a:r>
              <a:rPr lang="ka-GE" sz="2400" dirty="0" smtClean="0">
                <a:solidFill>
                  <a:schemeClr val="tx1">
                    <a:lumMod val="95000"/>
                    <a:lumOff val="5000"/>
                  </a:schemeClr>
                </a:solidFill>
                <a:latin typeface="+mn-lt"/>
              </a:rPr>
              <a:t/>
            </a:r>
            <a:br>
              <a:rPr lang="ka-GE" sz="2400" dirty="0" smtClean="0">
                <a:solidFill>
                  <a:schemeClr val="tx1">
                    <a:lumMod val="95000"/>
                    <a:lumOff val="5000"/>
                  </a:schemeClr>
                </a:solidFill>
                <a:latin typeface="+mn-lt"/>
              </a:rPr>
            </a:br>
            <a:r>
              <a:rPr lang="ka-GE" sz="2400" dirty="0" smtClean="0">
                <a:solidFill>
                  <a:schemeClr val="tx1">
                    <a:lumMod val="95000"/>
                    <a:lumOff val="5000"/>
                  </a:schemeClr>
                </a:solidFill>
                <a:latin typeface="+mn-lt"/>
              </a:rPr>
              <a:t/>
            </a:r>
            <a:br>
              <a:rPr lang="ka-GE" sz="2400" dirty="0" smtClean="0">
                <a:solidFill>
                  <a:schemeClr val="tx1">
                    <a:lumMod val="95000"/>
                    <a:lumOff val="5000"/>
                  </a:schemeClr>
                </a:solidFill>
                <a:latin typeface="+mn-lt"/>
              </a:rPr>
            </a:br>
            <a:r>
              <a:rPr lang="ka-GE" sz="2400" dirty="0">
                <a:solidFill>
                  <a:schemeClr val="tx1">
                    <a:lumMod val="95000"/>
                    <a:lumOff val="5000"/>
                  </a:schemeClr>
                </a:solidFill>
                <a:latin typeface="+mn-lt"/>
              </a:rPr>
              <a:t/>
            </a:r>
            <a:br>
              <a:rPr lang="ka-GE" sz="2400" dirty="0">
                <a:solidFill>
                  <a:schemeClr val="tx1">
                    <a:lumMod val="95000"/>
                    <a:lumOff val="5000"/>
                  </a:schemeClr>
                </a:solidFill>
                <a:latin typeface="+mn-lt"/>
              </a:rPr>
            </a:br>
            <a:r>
              <a:rPr lang="ka-GE" sz="2700" dirty="0" smtClean="0">
                <a:solidFill>
                  <a:schemeClr val="tx1">
                    <a:lumMod val="95000"/>
                    <a:lumOff val="5000"/>
                  </a:schemeClr>
                </a:solidFill>
                <a:latin typeface="+mn-lt"/>
              </a:rPr>
              <a:t>ასოც</a:t>
            </a:r>
            <a:r>
              <a:rPr lang="ka-GE" sz="2700" dirty="0">
                <a:solidFill>
                  <a:schemeClr val="tx1">
                    <a:lumMod val="95000"/>
                    <a:lumOff val="5000"/>
                  </a:schemeClr>
                </a:solidFill>
                <a:latin typeface="+mn-lt"/>
              </a:rPr>
              <a:t>. პროფ   </a:t>
            </a:r>
            <a:r>
              <a:rPr lang="ka-GE" sz="2700" b="1" dirty="0">
                <a:solidFill>
                  <a:schemeClr val="tx1">
                    <a:lumMod val="95000"/>
                    <a:lumOff val="5000"/>
                  </a:schemeClr>
                </a:solidFill>
                <a:latin typeface="+mn-lt"/>
              </a:rPr>
              <a:t>თეიმურაზ </a:t>
            </a:r>
            <a:r>
              <a:rPr lang="ka-GE" sz="2700" b="1" dirty="0" smtClean="0">
                <a:solidFill>
                  <a:schemeClr val="tx1">
                    <a:lumMod val="95000"/>
                    <a:lumOff val="5000"/>
                  </a:schemeClr>
                </a:solidFill>
                <a:latin typeface="+mn-lt"/>
              </a:rPr>
              <a:t>მანჯაფარაშვილი</a:t>
            </a:r>
            <a:br>
              <a:rPr lang="ka-GE" sz="2700" b="1" dirty="0" smtClean="0">
                <a:solidFill>
                  <a:schemeClr val="tx1">
                    <a:lumMod val="95000"/>
                    <a:lumOff val="5000"/>
                  </a:schemeClr>
                </a:solidFill>
                <a:latin typeface="+mn-lt"/>
              </a:rPr>
            </a:br>
            <a:r>
              <a:rPr lang="ka-GE" sz="2700" b="1" dirty="0" smtClean="0">
                <a:solidFill>
                  <a:schemeClr val="tx1">
                    <a:lumMod val="95000"/>
                    <a:lumOff val="5000"/>
                  </a:schemeClr>
                </a:solidFill>
                <a:latin typeface="+mn-lt"/>
              </a:rPr>
              <a:t/>
            </a:r>
            <a:br>
              <a:rPr lang="ka-GE" sz="2700" b="1" dirty="0" smtClean="0">
                <a:solidFill>
                  <a:schemeClr val="tx1">
                    <a:lumMod val="95000"/>
                    <a:lumOff val="5000"/>
                  </a:schemeClr>
                </a:solidFill>
                <a:latin typeface="+mn-lt"/>
              </a:rPr>
            </a:br>
            <a:r>
              <a:rPr lang="en-US" sz="2700" dirty="0">
                <a:solidFill>
                  <a:schemeClr val="tx1">
                    <a:lumMod val="95000"/>
                    <a:lumOff val="5000"/>
                  </a:schemeClr>
                </a:solidFill>
                <a:latin typeface="+mn-lt"/>
              </a:rPr>
              <a:t/>
            </a:r>
            <a:br>
              <a:rPr lang="en-US" sz="2700" dirty="0">
                <a:solidFill>
                  <a:schemeClr val="tx1">
                    <a:lumMod val="95000"/>
                    <a:lumOff val="5000"/>
                  </a:schemeClr>
                </a:solidFill>
                <a:latin typeface="+mn-lt"/>
              </a:rPr>
            </a:br>
            <a:r>
              <a:rPr lang="ka-GE" sz="2700" b="1" dirty="0">
                <a:solidFill>
                  <a:schemeClr val="tx1">
                    <a:lumMod val="95000"/>
                    <a:lumOff val="5000"/>
                  </a:schemeClr>
                </a:solidFill>
                <a:latin typeface="+mn-lt"/>
              </a:rPr>
              <a:t> </a:t>
            </a:r>
            <a:r>
              <a:rPr lang="en-US" sz="2700" b="1" dirty="0" smtClean="0">
                <a:solidFill>
                  <a:schemeClr val="tx1">
                    <a:lumMod val="95000"/>
                    <a:lumOff val="5000"/>
                  </a:schemeClr>
                </a:solidFill>
                <a:latin typeface="+mn-lt"/>
              </a:rPr>
              <a:t/>
            </a:r>
            <a:br>
              <a:rPr lang="en-US" sz="2700" b="1" dirty="0" smtClean="0">
                <a:solidFill>
                  <a:schemeClr val="tx1">
                    <a:lumMod val="95000"/>
                    <a:lumOff val="5000"/>
                  </a:schemeClr>
                </a:solidFill>
                <a:latin typeface="+mn-lt"/>
              </a:rPr>
            </a:br>
            <a:r>
              <a:rPr lang="en-US" sz="2400" dirty="0">
                <a:solidFill>
                  <a:schemeClr val="tx1">
                    <a:lumMod val="95000"/>
                    <a:lumOff val="5000"/>
                  </a:schemeClr>
                </a:solidFill>
                <a:latin typeface="+mn-lt"/>
              </a:rPr>
              <a:t/>
            </a:r>
            <a:br>
              <a:rPr lang="en-US" sz="2400" dirty="0">
                <a:solidFill>
                  <a:schemeClr val="tx1">
                    <a:lumMod val="95000"/>
                    <a:lumOff val="5000"/>
                  </a:schemeClr>
                </a:solidFill>
                <a:latin typeface="+mn-lt"/>
              </a:rPr>
            </a:br>
            <a:endParaRPr lang="en-US" sz="2400" dirty="0">
              <a:solidFill>
                <a:schemeClr val="tx1">
                  <a:lumMod val="95000"/>
                  <a:lumOff val="5000"/>
                </a:schemeClr>
              </a:solidFill>
              <a:latin typeface="+mn-lt"/>
            </a:endParaRPr>
          </a:p>
        </p:txBody>
      </p:sp>
    </p:spTree>
    <p:extLst>
      <p:ext uri="{BB962C8B-B14F-4D97-AF65-F5344CB8AC3E}">
        <p14:creationId xmlns:p14="http://schemas.microsoft.com/office/powerpoint/2010/main" val="253846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61" y="338240"/>
            <a:ext cx="10194878" cy="5860945"/>
          </a:xfrm>
          <a:prstGeom prst="rect">
            <a:avLst/>
          </a:prstGeom>
        </p:spPr>
      </p:pic>
    </p:spTree>
    <p:extLst>
      <p:ext uri="{BB962C8B-B14F-4D97-AF65-F5344CB8AC3E}">
        <p14:creationId xmlns:p14="http://schemas.microsoft.com/office/powerpoint/2010/main" val="224685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4" y="182175"/>
            <a:ext cx="10495128" cy="5877431"/>
          </a:xfrm>
          <a:prstGeom prst="rect">
            <a:avLst/>
          </a:prstGeom>
        </p:spPr>
      </p:pic>
    </p:spTree>
    <p:extLst>
      <p:ext uri="{BB962C8B-B14F-4D97-AF65-F5344CB8AC3E}">
        <p14:creationId xmlns:p14="http://schemas.microsoft.com/office/powerpoint/2010/main" val="373732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6" y="271022"/>
            <a:ext cx="10727140" cy="5788584"/>
          </a:xfrm>
          <a:prstGeom prst="rect">
            <a:avLst/>
          </a:prstGeom>
        </p:spPr>
      </p:pic>
    </p:spTree>
    <p:extLst>
      <p:ext uri="{BB962C8B-B14F-4D97-AF65-F5344CB8AC3E}">
        <p14:creationId xmlns:p14="http://schemas.microsoft.com/office/powerpoint/2010/main" val="56139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57" y="184371"/>
            <a:ext cx="10651598" cy="5888883"/>
          </a:xfrm>
          <a:prstGeom prst="rect">
            <a:avLst/>
          </a:prstGeom>
        </p:spPr>
      </p:pic>
    </p:spTree>
    <p:extLst>
      <p:ext uri="{BB962C8B-B14F-4D97-AF65-F5344CB8AC3E}">
        <p14:creationId xmlns:p14="http://schemas.microsoft.com/office/powerpoint/2010/main" val="1730049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3" y="280547"/>
            <a:ext cx="11105323" cy="5981707"/>
          </a:xfrm>
          <a:prstGeom prst="rect">
            <a:avLst/>
          </a:prstGeom>
        </p:spPr>
      </p:pic>
    </p:spTree>
    <p:extLst>
      <p:ext uri="{BB962C8B-B14F-4D97-AF65-F5344CB8AC3E}">
        <p14:creationId xmlns:p14="http://schemas.microsoft.com/office/powerpoint/2010/main" val="3592335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423081"/>
            <a:ext cx="10058400" cy="686482"/>
          </a:xfrm>
        </p:spPr>
        <p:txBody>
          <a:bodyPr>
            <a:normAutofit/>
          </a:bodyPr>
          <a:lstStyle/>
          <a:p>
            <a:r>
              <a:rPr lang="ka-GE" sz="2400" dirty="0" smtClean="0"/>
              <a:t>კითხვარის პასუხი</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8" y="1109564"/>
            <a:ext cx="11069782" cy="4905998"/>
          </a:xfrm>
          <a:prstGeom prst="rect">
            <a:avLst/>
          </a:prstGeom>
        </p:spPr>
      </p:pic>
    </p:spTree>
    <p:extLst>
      <p:ext uri="{BB962C8B-B14F-4D97-AF65-F5344CB8AC3E}">
        <p14:creationId xmlns:p14="http://schemas.microsoft.com/office/powerpoint/2010/main" val="4210063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989" y="3817857"/>
            <a:ext cx="10058400" cy="1450757"/>
          </a:xfrm>
        </p:spPr>
        <p:txBody>
          <a:bodyPr>
            <a:noAutofit/>
          </a:bodyPr>
          <a:lstStyle/>
          <a:p>
            <a:r>
              <a:rPr lang="ka-GE" sz="2800" dirty="0" smtClean="0"/>
              <a:t>ეს პროგრამა </a:t>
            </a:r>
            <a:r>
              <a:rPr lang="ka-GE" sz="2800" dirty="0"/>
              <a:t>შესაძლოა დაეხმაროს ადამიანს , გაარკვიოს რომელ სფეროში იქნება მეტად წარმატებული</a:t>
            </a:r>
            <a:r>
              <a:rPr lang="ka-GE" sz="2800" dirty="0" smtClean="0"/>
              <a:t>. მაგალითად, </a:t>
            </a:r>
            <a:r>
              <a:rPr lang="ka-GE" sz="2800" dirty="0" err="1" smtClean="0"/>
              <a:t>აბიუტურიენტებს</a:t>
            </a:r>
            <a:r>
              <a:rPr lang="ka-GE" sz="2800" dirty="0" smtClean="0"/>
              <a:t> სპეციალობის ამორჩევაში საბუთების შეტანისას. </a:t>
            </a:r>
            <a:br>
              <a:rPr lang="ka-GE" sz="2800" dirty="0" smtClean="0"/>
            </a:br>
            <a:r>
              <a:rPr lang="ka-GE" sz="2800" dirty="0" smtClean="0"/>
              <a:t>ასევე ელექტრონული სწავლების კონკრეტული პროგრამის განსასაზღვრავად.</a:t>
            </a:r>
            <a:r>
              <a:rPr lang="ka-GE" sz="2800" dirty="0"/>
              <a:t/>
            </a:r>
            <a:br>
              <a:rPr lang="ka-GE" sz="2800" dirty="0"/>
            </a:br>
            <a:r>
              <a:rPr lang="ka-GE" sz="2800" dirty="0" smtClean="0"/>
              <a:t>იგი </a:t>
            </a:r>
            <a:r>
              <a:rPr lang="ka-GE" sz="2800" dirty="0"/>
              <a:t>დამსაქმებელს </a:t>
            </a:r>
            <a:r>
              <a:rPr lang="ka-GE" sz="2800" dirty="0" smtClean="0"/>
              <a:t>დაეხმარება </a:t>
            </a:r>
            <a:r>
              <a:rPr lang="ka-GE" sz="2800" dirty="0"/>
              <a:t>კადრების შერჩევისას </a:t>
            </a:r>
            <a:r>
              <a:rPr lang="ka-GE" sz="2800" dirty="0" smtClean="0"/>
              <a:t>ადვილად </a:t>
            </a:r>
            <a:r>
              <a:rPr lang="ka-GE" sz="2800" dirty="0"/>
              <a:t>გაარკვიოს პიროვნება მისაღებია თუ არა კონკრეტულ </a:t>
            </a:r>
            <a:r>
              <a:rPr lang="ka-GE" sz="2800" dirty="0" smtClean="0"/>
              <a:t>პოზიციაზე</a:t>
            </a:r>
            <a:r>
              <a:rPr lang="ka-GE" sz="2800" dirty="0"/>
              <a:t>.</a:t>
            </a:r>
            <a:endParaRPr lang="en-US" sz="2800" dirty="0"/>
          </a:p>
        </p:txBody>
      </p:sp>
    </p:spTree>
    <p:extLst>
      <p:ext uri="{BB962C8B-B14F-4D97-AF65-F5344CB8AC3E}">
        <p14:creationId xmlns:p14="http://schemas.microsoft.com/office/powerpoint/2010/main" val="415857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17419" y="354301"/>
            <a:ext cx="10723418" cy="6026150"/>
          </a:xfrm>
        </p:spPr>
        <p:txBody>
          <a:bodyPr>
            <a:normAutofit fontScale="70000" lnSpcReduction="20000"/>
          </a:bodyPr>
          <a:lstStyle/>
          <a:p>
            <a:pPr algn="l"/>
            <a:endParaRPr lang="ka-GE" dirty="0"/>
          </a:p>
          <a:p>
            <a:pPr marL="342900" indent="-342900" algn="just">
              <a:buFont typeface="Arial" panose="020B0604020202020204" pitchFamily="34" charset="0"/>
              <a:buChar char="•"/>
            </a:pPr>
            <a:r>
              <a:rPr lang="ka-GE" sz="2600" dirty="0">
                <a:solidFill>
                  <a:schemeClr val="tx1"/>
                </a:solidFill>
              </a:rPr>
              <a:t>აპლიკანტის ტემპერამენტის ტიპის შესაცნობად ტრადიციულად გამოიყენება ტესტირება. ტრადიციული ტესტებიდან - კითხვარებიდან ცალკე არსებობს  სხვა ტიპის ტესტები: ხატვის, ფერების, გეომეტრიული ფიგურების, სურათების, კარტის თამაშის, რიცხვების, სცენარის, ხელნაწერის ანალიზის, ხაზვის და სხვა ტესტები. ასეთი სახის ტესტების განსაკუთრებული უპირატესობაა ის, რომ ისინი უფრო ქვეცნობიერებაში მიმდინარე პროცესებს ეყრდნობა და ამიტომ უფრო თავისუფალია მანიპულირებისაგან, თანაც მნიშვნელოვნად ნაკლებ დროს მოითხოვენ  და განწყობაზეც ნაკლებად არიან დამოკიდებული. ჩვენი ამოცანა  იყო რამოდენიმე ასეთი სხვა ტიპის ტესტის კომბინაციით და სუბიექტური ინფორმაციის წარმოდგენისა და  დამუშავების თანამედროვე </a:t>
            </a:r>
            <a:r>
              <a:rPr lang="ka-GE" sz="2600" dirty="0" smtClean="0">
                <a:solidFill>
                  <a:schemeClr val="tx1"/>
                </a:solidFill>
              </a:rPr>
              <a:t>ფაზი ტექნოლოგიების </a:t>
            </a:r>
            <a:r>
              <a:rPr lang="ka-GE" sz="2600" dirty="0">
                <a:solidFill>
                  <a:schemeClr val="tx1"/>
                </a:solidFill>
              </a:rPr>
              <a:t>გამოყენებით შეგვექმნა  მოკლე, სწრაფი  და მანიპულირების შესაძლებლობებიდან თავისუფალი ტესტი–პროგრამა, რომელიც მოგვცემდა საშუალებას  დაგვედგინა აპლიკანტის ტემპერამენტისა და ხასიათის ტიპი ელექტრონული სწავლების საჭიროებისათვის</a:t>
            </a:r>
            <a:r>
              <a:rPr lang="ka-GE" sz="2600" dirty="0" smtClean="0">
                <a:solidFill>
                  <a:schemeClr val="tx1"/>
                </a:solidFill>
              </a:rPr>
              <a:t>. </a:t>
            </a:r>
            <a:r>
              <a:rPr lang="ka-GE" sz="2600" dirty="0">
                <a:solidFill>
                  <a:schemeClr val="tx1"/>
                </a:solidFill>
              </a:rPr>
              <a:t>ყველა ადამიანი უნიკალურია - საკუთარი პიროვნული თავისებურებებით (იდიოსინკრეზითა) და რეაქციებით სხვადასხვა სიტუაციებზე. ეს სხვაობები აიხსნება იმით, რომ ადამიანებს აქვთ სხვადასხვა ტიპის ხასიათი და ტემპერამენტი. შეიძლება ჩავთვალოთ, რომ პიროვნების ქცევა და მენტალური აქტივობა მისი ტემპერამენტის ანარეკლია. ამიტომ ფსიქოლოგების დიდი ინტერესი ყოველთვის იყო სხვადასხვა სპეციალური ტესტებით მისი ტემპერამენტისა და სხვა პიროვნული მახასიათებლების დადგენა. ფსიქომეტრული ტესტები შეიძლება განკუთვნილი იყოს მხოლოდ ერთი ან რამდენიმე  ფაქტორის (უნარის, ნიჭის)  შესაფასებლად. </a:t>
            </a:r>
            <a:endParaRPr lang="ka-GE" sz="2600" dirty="0" smtClean="0">
              <a:solidFill>
                <a:schemeClr val="tx1"/>
              </a:solidFill>
            </a:endParaRPr>
          </a:p>
          <a:p>
            <a:pPr marL="342900" indent="-342900" algn="just">
              <a:buFont typeface="Arial" panose="020B0604020202020204" pitchFamily="34" charset="0"/>
              <a:buChar char="•"/>
            </a:pPr>
            <a:r>
              <a:rPr lang="ka-GE" sz="2600" dirty="0" smtClean="0">
                <a:solidFill>
                  <a:schemeClr val="tx1"/>
                </a:solidFill>
              </a:rPr>
              <a:t>ადამიანები </a:t>
            </a:r>
            <a:r>
              <a:rPr lang="ka-GE" sz="2600" dirty="0">
                <a:solidFill>
                  <a:schemeClr val="tx1"/>
                </a:solidFill>
              </a:rPr>
              <a:t>ავსებენ კითხვარს, რომლის მიხედვითაც დგინდება </a:t>
            </a:r>
            <a:r>
              <a:rPr lang="ka-GE" sz="2600" dirty="0" smtClean="0">
                <a:solidFill>
                  <a:schemeClr val="tx1"/>
                </a:solidFill>
              </a:rPr>
              <a:t>მათი პიროვნების </a:t>
            </a:r>
            <a:r>
              <a:rPr lang="en-US" sz="2600" dirty="0" smtClean="0">
                <a:solidFill>
                  <a:schemeClr val="tx1"/>
                </a:solidFill>
              </a:rPr>
              <a:t>  </a:t>
            </a:r>
            <a:r>
              <a:rPr lang="ka-GE" sz="2600" dirty="0" smtClean="0">
                <a:solidFill>
                  <a:schemeClr val="tx1"/>
                </a:solidFill>
              </a:rPr>
              <a:t>ტიპი</a:t>
            </a:r>
            <a:endParaRPr lang="ka-GE" sz="2600" dirty="0">
              <a:solidFill>
                <a:schemeClr val="tx1"/>
              </a:solidFill>
            </a:endParaRPr>
          </a:p>
          <a:p>
            <a:pPr marL="342900" indent="-342900" algn="just">
              <a:buFont typeface="Arial" panose="020B0604020202020204" pitchFamily="34" charset="0"/>
              <a:buChar char="•"/>
            </a:pPr>
            <a:r>
              <a:rPr lang="ka-GE" sz="2600" dirty="0" smtClean="0">
                <a:solidFill>
                  <a:schemeClr val="tx1"/>
                </a:solidFill>
              </a:rPr>
              <a:t>ეს კითხვარი ფართოდაა გავრცელებული მსოფლიოს წამყვან კომპანიებში კადრების შერჩევისას</a:t>
            </a:r>
          </a:p>
          <a:p>
            <a:pPr marL="342900" indent="-342900" algn="just">
              <a:buFont typeface="Arial" panose="020B0604020202020204" pitchFamily="34" charset="0"/>
              <a:buChar char="•"/>
            </a:pPr>
            <a:r>
              <a:rPr lang="ka-GE" sz="2600" dirty="0" smtClean="0">
                <a:solidFill>
                  <a:schemeClr val="tx1"/>
                </a:solidFill>
              </a:rPr>
              <a:t>ჩვენი სისტემა იყენებს მხოლოდ ქვეცნობიერებაზე გამავალ პარამეტრებს და არა ლოგიკური ტიპის შეკითხვებზე პასუხებს, რომლებიც გადის ცნობიერებაზე და იოლად გასაყალბებელია</a:t>
            </a:r>
          </a:p>
        </p:txBody>
      </p:sp>
    </p:spTree>
    <p:extLst>
      <p:ext uri="{BB962C8B-B14F-4D97-AF65-F5344CB8AC3E}">
        <p14:creationId xmlns:p14="http://schemas.microsoft.com/office/powerpoint/2010/main" val="34228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80654" y="817563"/>
            <a:ext cx="10238509" cy="4654550"/>
          </a:xfrm>
        </p:spPr>
        <p:txBody>
          <a:bodyPr>
            <a:normAutofit fontScale="62500" lnSpcReduction="20000"/>
          </a:bodyPr>
          <a:lstStyle/>
          <a:p>
            <a:pPr marL="342900" indent="-342900" algn="l">
              <a:buFont typeface="Arial" panose="020B0604020202020204" pitchFamily="34" charset="0"/>
              <a:buChar char="•"/>
            </a:pPr>
            <a:r>
              <a:rPr lang="ka-GE" sz="2500" dirty="0">
                <a:solidFill>
                  <a:schemeClr val="tx1"/>
                </a:solidFill>
              </a:rPr>
              <a:t>დევიდ კერსიმ გააფართოვა ჰიპოკრატეს და პლატონის ანტიკური სწავლება ტემპერამენტების </a:t>
            </a:r>
            <a:r>
              <a:rPr lang="ka-GE" sz="2500" dirty="0" smtClean="0">
                <a:solidFill>
                  <a:schemeClr val="tx1"/>
                </a:solidFill>
              </a:rPr>
              <a:t>შესახებ</a:t>
            </a:r>
          </a:p>
          <a:p>
            <a:pPr marL="342900" indent="-342900" algn="l">
              <a:buFont typeface="Arial" panose="020B0604020202020204" pitchFamily="34" charset="0"/>
              <a:buChar char="•"/>
            </a:pPr>
            <a:r>
              <a:rPr lang="ka-GE" sz="2500" dirty="0">
                <a:solidFill>
                  <a:schemeClr val="tx1"/>
                </a:solidFill>
              </a:rPr>
              <a:t>კერსიმ ოთხი ტემპერამენტიდან თითოეული  დაყო ორ </a:t>
            </a:r>
            <a:r>
              <a:rPr lang="ka-GE" sz="2500" dirty="0" smtClean="0">
                <a:solidFill>
                  <a:schemeClr val="tx1"/>
                </a:solidFill>
              </a:rPr>
              <a:t>კატეგორიად </a:t>
            </a:r>
            <a:r>
              <a:rPr lang="ka-GE" sz="2500" dirty="0">
                <a:solidFill>
                  <a:schemeClr val="tx1"/>
                </a:solidFill>
              </a:rPr>
              <a:t>და თითოეული კატეგორია ორ </a:t>
            </a:r>
            <a:r>
              <a:rPr lang="ka-GE" sz="2500" dirty="0" smtClean="0">
                <a:solidFill>
                  <a:schemeClr val="tx1"/>
                </a:solidFill>
              </a:rPr>
              <a:t>ტიპად</a:t>
            </a:r>
            <a:endParaRPr lang="ka-GE" sz="2500" dirty="0">
              <a:solidFill>
                <a:schemeClr val="tx1"/>
              </a:solidFill>
            </a:endParaRPr>
          </a:p>
          <a:p>
            <a:pPr marL="342900" indent="-342900" algn="l">
              <a:buFont typeface="Arial" panose="020B0604020202020204" pitchFamily="34" charset="0"/>
              <a:buChar char="•"/>
            </a:pPr>
            <a:r>
              <a:rPr lang="ka-GE" sz="2500" dirty="0" smtClean="0">
                <a:solidFill>
                  <a:schemeClr val="tx1"/>
                </a:solidFill>
              </a:rPr>
              <a:t>შესაბამისად კერსის ტემპერამენტების დამხარისხებელი ადამიანებს ყოფს 16 განსხვავებულ ტიპად</a:t>
            </a:r>
          </a:p>
          <a:p>
            <a:r>
              <a:rPr lang="ka-GE" sz="3600" dirty="0" smtClean="0">
                <a:solidFill>
                  <a:schemeClr val="tx1"/>
                </a:solidFill>
              </a:rPr>
              <a:t>შერჩეული მახასიათებლები </a:t>
            </a:r>
            <a:r>
              <a:rPr lang="ka-GE" sz="3600" dirty="0">
                <a:solidFill>
                  <a:schemeClr val="tx1"/>
                </a:solidFill>
              </a:rPr>
              <a:t>: </a:t>
            </a:r>
            <a:endParaRPr lang="ka-GE" dirty="0">
              <a:solidFill>
                <a:schemeClr val="tx1"/>
              </a:solidFill>
            </a:endParaRPr>
          </a:p>
          <a:p>
            <a:pPr marL="514350" indent="-514350">
              <a:buFont typeface="+mj-lt"/>
              <a:buAutoNum type="arabicPeriod"/>
            </a:pPr>
            <a:r>
              <a:rPr lang="ka-GE" sz="2600" dirty="0">
                <a:solidFill>
                  <a:schemeClr val="tx1"/>
                </a:solidFill>
              </a:rPr>
              <a:t>ანიმაციური ფილმის პერსონაჟები</a:t>
            </a:r>
          </a:p>
          <a:p>
            <a:pPr marL="514350" indent="-514350">
              <a:buFont typeface="+mj-lt"/>
              <a:buAutoNum type="arabicPeriod"/>
            </a:pPr>
            <a:r>
              <a:rPr lang="ka-GE" sz="2600" dirty="0">
                <a:solidFill>
                  <a:schemeClr val="tx1"/>
                </a:solidFill>
              </a:rPr>
              <a:t>მხატვრული ფილმის პერსონაჟები</a:t>
            </a:r>
          </a:p>
          <a:p>
            <a:pPr marL="514350" indent="-514350">
              <a:buFont typeface="+mj-lt"/>
              <a:buAutoNum type="arabicPeriod"/>
            </a:pPr>
            <a:r>
              <a:rPr lang="ka-GE" sz="2600" dirty="0">
                <a:solidFill>
                  <a:schemeClr val="tx1"/>
                </a:solidFill>
              </a:rPr>
              <a:t>ცხოველები</a:t>
            </a:r>
          </a:p>
          <a:p>
            <a:pPr marL="514350" indent="-514350">
              <a:buFont typeface="+mj-lt"/>
              <a:buAutoNum type="arabicPeriod"/>
            </a:pPr>
            <a:r>
              <a:rPr lang="ka-GE" sz="2600" dirty="0">
                <a:solidFill>
                  <a:schemeClr val="tx1"/>
                </a:solidFill>
              </a:rPr>
              <a:t>დევიზი</a:t>
            </a:r>
          </a:p>
          <a:p>
            <a:pPr marL="514350" indent="-514350">
              <a:buFont typeface="+mj-lt"/>
              <a:buAutoNum type="arabicPeriod"/>
            </a:pPr>
            <a:r>
              <a:rPr lang="en-US" sz="2600" dirty="0">
                <a:solidFill>
                  <a:schemeClr val="tx1"/>
                </a:solidFill>
              </a:rPr>
              <a:t>Facebook </a:t>
            </a:r>
            <a:r>
              <a:rPr lang="ka-GE" sz="2600" dirty="0">
                <a:solidFill>
                  <a:schemeClr val="tx1"/>
                </a:solidFill>
              </a:rPr>
              <a:t> აქტივობა</a:t>
            </a:r>
          </a:p>
          <a:p>
            <a:pPr marL="514350" indent="-514350">
              <a:buFont typeface="+mj-lt"/>
              <a:buAutoNum type="arabicPeriod"/>
            </a:pPr>
            <a:r>
              <a:rPr lang="ka-GE" sz="2600" dirty="0" smtClean="0">
                <a:solidFill>
                  <a:schemeClr val="tx1"/>
                </a:solidFill>
              </a:rPr>
              <a:t>ორნამენტები</a:t>
            </a:r>
            <a:endParaRPr lang="ka-GE" sz="2600" dirty="0">
              <a:solidFill>
                <a:schemeClr val="tx1"/>
              </a:solidFill>
            </a:endParaRPr>
          </a:p>
          <a:p>
            <a:pPr marL="514350" indent="-514350">
              <a:buFont typeface="+mj-lt"/>
              <a:buAutoNum type="arabicPeriod"/>
            </a:pPr>
            <a:r>
              <a:rPr lang="ka-GE" sz="2600" dirty="0">
                <a:solidFill>
                  <a:schemeClr val="tx1"/>
                </a:solidFill>
              </a:rPr>
              <a:t>ცნობილი ადამიანები</a:t>
            </a:r>
          </a:p>
          <a:p>
            <a:pPr marL="514350" indent="-514350">
              <a:buFont typeface="+mj-lt"/>
              <a:buAutoNum type="arabicPeriod"/>
            </a:pPr>
            <a:r>
              <a:rPr lang="ka-GE" sz="2600" dirty="0">
                <a:solidFill>
                  <a:schemeClr val="tx1"/>
                </a:solidFill>
              </a:rPr>
              <a:t>ფერები</a:t>
            </a:r>
          </a:p>
          <a:p>
            <a:pPr marL="342900" indent="-342900" algn="l">
              <a:buFont typeface="Arial" panose="020B0604020202020204" pitchFamily="34" charset="0"/>
              <a:buChar char="•"/>
            </a:pPr>
            <a:endParaRPr lang="ka-GE" dirty="0" smtClean="0">
              <a:solidFill>
                <a:schemeClr val="tx1"/>
              </a:solidFill>
            </a:endParaRPr>
          </a:p>
        </p:txBody>
      </p:sp>
    </p:spTree>
    <p:extLst>
      <p:ext uri="{BB962C8B-B14F-4D97-AF65-F5344CB8AC3E}">
        <p14:creationId xmlns:p14="http://schemas.microsoft.com/office/powerpoint/2010/main" val="134288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2513" y="795408"/>
            <a:ext cx="10754436" cy="3121499"/>
          </a:xfrm>
        </p:spPr>
        <p:txBody>
          <a:bodyPr>
            <a:normAutofit/>
          </a:bodyPr>
          <a:lstStyle/>
          <a:p>
            <a:pPr>
              <a:buFont typeface="Wingdings" panose="05000000000000000000" pitchFamily="2" charset="2"/>
              <a:buChar char="Ø"/>
            </a:pPr>
            <a:r>
              <a:rPr lang="ka-GE" sz="2400" dirty="0" smtClean="0"/>
              <a:t> ყველა </a:t>
            </a:r>
            <a:r>
              <a:rPr lang="ka-GE" sz="2400" dirty="0"/>
              <a:t>შესაძლო პასუხის დათვალიერების შემდეგ აპლიკანტს საშუალება აქვს მონიშნოს ერთი ან რამდენიმე პასუხი რაოდენობით [1,16] შუალედში.  </a:t>
            </a:r>
            <a:endParaRPr lang="ka-GE" sz="2400" dirty="0" smtClean="0"/>
          </a:p>
          <a:p>
            <a:pPr>
              <a:buFont typeface="Wingdings" panose="05000000000000000000" pitchFamily="2" charset="2"/>
              <a:buChar char="Ø"/>
            </a:pPr>
            <a:r>
              <a:rPr lang="ka-GE" sz="2400" dirty="0" smtClean="0"/>
              <a:t> თითოეული </a:t>
            </a:r>
            <a:r>
              <a:rPr lang="ka-GE" sz="2400" dirty="0"/>
              <a:t>მონიშნული პასუხის (შესაბამისად ტიპის)  მიკუთვნების </a:t>
            </a:r>
            <a:r>
              <a:rPr lang="ka-GE" sz="2400" dirty="0" smtClean="0"/>
              <a:t>                ფუნქცია </a:t>
            </a:r>
            <a:r>
              <a:rPr lang="ka-GE" sz="2400" dirty="0"/>
              <a:t>იქნება  </a:t>
            </a:r>
            <a:r>
              <a:rPr lang="ka-GE" sz="2400" dirty="0" smtClean="0"/>
              <a:t>1/n</a:t>
            </a:r>
            <a:endParaRPr lang="en-US" sz="2400" dirty="0"/>
          </a:p>
          <a:p>
            <a:pPr>
              <a:buFont typeface="Wingdings" panose="05000000000000000000" pitchFamily="2" charset="2"/>
              <a:buChar char="Ø"/>
            </a:pPr>
            <a:r>
              <a:rPr lang="ka-GE" sz="2400" dirty="0" smtClean="0"/>
              <a:t>  სადაც </a:t>
            </a:r>
            <a:r>
              <a:rPr lang="ka-GE" sz="2400" dirty="0"/>
              <a:t>n არის მონიშნული პასუხების რაოდენობა. </a:t>
            </a:r>
            <a:endParaRPr lang="ka-GE" sz="2400" dirty="0" smtClean="0"/>
          </a:p>
          <a:p>
            <a:pPr>
              <a:buFont typeface="Wingdings" panose="05000000000000000000" pitchFamily="2" charset="2"/>
              <a:buChar char="Ø"/>
            </a:pPr>
            <a:r>
              <a:rPr lang="ka-GE" sz="2400" dirty="0" smtClean="0"/>
              <a:t>  დანარჩენი </a:t>
            </a:r>
            <a:r>
              <a:rPr lang="ka-GE" sz="2400" dirty="0"/>
              <a:t>პასუხების (ტიპების) მიკუთვნების ფუნქცია კი იქნება </a:t>
            </a:r>
            <a:r>
              <a:rPr lang="ka-GE" sz="2400" dirty="0" smtClean="0"/>
              <a:t>0 - </a:t>
            </a:r>
            <a:r>
              <a:rPr lang="ka-GE" sz="2400" dirty="0"/>
              <a:t>ის ტოლი. </a:t>
            </a:r>
            <a:endParaRPr lang="en-US" sz="2400" dirty="0"/>
          </a:p>
        </p:txBody>
      </p:sp>
    </p:spTree>
    <p:extLst>
      <p:ext uri="{BB962C8B-B14F-4D97-AF65-F5344CB8AC3E}">
        <p14:creationId xmlns:p14="http://schemas.microsoft.com/office/powerpoint/2010/main" val="1503489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943409"/>
            <a:ext cx="10515600" cy="4814887"/>
          </a:xfrm>
        </p:spPr>
        <p:txBody>
          <a:bodyPr>
            <a:normAutofit/>
          </a:bodyPr>
          <a:lstStyle/>
          <a:p>
            <a:r>
              <a:rPr lang="ka-GE" sz="1800" dirty="0" smtClean="0"/>
              <a:t>მოპასუხე კონკრეტულ კითხვაზე მონიშნავს მისთვის მისაღებ ერთ ან </a:t>
            </a:r>
            <a:r>
              <a:rPr lang="ka-GE" sz="1800" dirty="0" smtClean="0"/>
              <a:t> </a:t>
            </a:r>
            <a:r>
              <a:rPr lang="ka-GE" sz="1800" dirty="0" err="1" smtClean="0"/>
              <a:t>რამოდენიმე</a:t>
            </a:r>
            <a:r>
              <a:rPr lang="ka-GE" sz="1800" dirty="0" smtClean="0"/>
              <a:t> პასუხს.</a:t>
            </a:r>
          </a:p>
          <a:p>
            <a:r>
              <a:rPr lang="ka-GE" sz="1800" dirty="0" smtClean="0"/>
              <a:t>მახასიათებლების განსაზღვრის მერე ხდება მათი     </a:t>
            </a:r>
            <a:r>
              <a:rPr lang="ka-GE" sz="1800" dirty="0" err="1" smtClean="0"/>
              <a:t>ფაზიფიკაცია</a:t>
            </a:r>
            <a:r>
              <a:rPr lang="ka-GE" sz="1800" dirty="0" smtClean="0"/>
              <a:t>.</a:t>
            </a:r>
            <a:r>
              <a:rPr lang="ka-GE" sz="1800" dirty="0" smtClean="0">
                <a:solidFill>
                  <a:srgbClr val="FF0000"/>
                </a:solidFill>
              </a:rPr>
              <a:t> </a:t>
            </a:r>
            <a:r>
              <a:rPr lang="ka-GE" sz="1800" dirty="0" smtClean="0"/>
              <a:t>მიღებული პასუხების ანალიზის შედეგად ვიღებთ   ფაზი სიმრავლეს </a:t>
            </a:r>
            <a:r>
              <a:rPr lang="ka-GE" sz="1800" dirty="0" err="1" smtClean="0"/>
              <a:t>თვითოეული</a:t>
            </a:r>
            <a:r>
              <a:rPr lang="ka-GE" sz="1800" dirty="0" smtClean="0"/>
              <a:t> მახასიათებლისათვის.</a:t>
            </a:r>
          </a:p>
          <a:p>
            <a:r>
              <a:rPr lang="ka-GE" sz="1800" dirty="0" smtClean="0"/>
              <a:t>ყველა ტემპერამენტი გარკვეული პროცენტულობით აქვს თითოეულ  </a:t>
            </a:r>
            <a:r>
              <a:rPr lang="ka-GE" sz="1800" dirty="0" smtClean="0"/>
              <a:t> </a:t>
            </a:r>
            <a:r>
              <a:rPr lang="ka-GE" sz="1800" dirty="0" smtClean="0"/>
              <a:t>პიროვნებას,  თუმცა მათგან რამდენიმე დომინირებს.</a:t>
            </a:r>
          </a:p>
          <a:p>
            <a:r>
              <a:rPr lang="ka-GE" sz="1800" dirty="0" smtClean="0"/>
              <a:t>არსებობს </a:t>
            </a:r>
            <a:r>
              <a:rPr lang="ka-GE" sz="1800" dirty="0" smtClean="0"/>
              <a:t>მთავარი ანუ წამყვანი და მეორადი ტემპერამენტი</a:t>
            </a:r>
            <a:r>
              <a:rPr lang="en-US" sz="1800" dirty="0" smtClean="0"/>
              <a:t> (</a:t>
            </a:r>
            <a:r>
              <a:rPr lang="ka-GE" sz="1800" dirty="0" smtClean="0"/>
              <a:t>სუზან </a:t>
            </a:r>
            <a:r>
              <a:rPr lang="ka-GE" sz="1800" dirty="0" err="1" smtClean="0"/>
              <a:t>დელინჯერი</a:t>
            </a:r>
            <a:r>
              <a:rPr lang="ka-GE" sz="1800" dirty="0" smtClean="0"/>
              <a:t>).</a:t>
            </a:r>
          </a:p>
          <a:p>
            <a:r>
              <a:rPr lang="ka-GE" sz="1800" dirty="0" smtClean="0"/>
              <a:t>გამომავალი ლინგვისტური ცვლადის მნიშვნელობები არის კერსის ტემპერამენტების დამხარისხებლის მნიშვნელობები, სულ 16</a:t>
            </a:r>
            <a:r>
              <a:rPr lang="ka-GE" sz="1800" dirty="0" smtClean="0"/>
              <a:t>.</a:t>
            </a:r>
            <a:endParaRPr lang="en-US" sz="1800" dirty="0" smtClean="0"/>
          </a:p>
          <a:p>
            <a:pPr>
              <a:buFont typeface="Wingdings" panose="05000000000000000000" pitchFamily="2" charset="2"/>
              <a:buChar char="Ø"/>
            </a:pPr>
            <a:r>
              <a:rPr lang="ka-GE" sz="1800" dirty="0"/>
              <a:t>გარდა იმისა, რომ </a:t>
            </a:r>
            <a:r>
              <a:rPr lang="ka-GE" sz="1800" dirty="0" err="1"/>
              <a:t>თვითოეული</a:t>
            </a:r>
            <a:r>
              <a:rPr lang="ka-GE" sz="1800" dirty="0"/>
              <a:t> კითხვისთვის ინახება ინფორმაცია თუ, რომელი პასუხები მონიშნა აპლიკანტმა, აგრეთვე სისტემა იმახსოვრებს ამ პასუხების მონიშვნის თანმიმდევრობასაც. </a:t>
            </a:r>
          </a:p>
          <a:p>
            <a:pPr>
              <a:buFont typeface="Wingdings" panose="05000000000000000000" pitchFamily="2" charset="2"/>
              <a:buChar char="Ø"/>
            </a:pPr>
            <a:r>
              <a:rPr lang="ka-GE" sz="1800" dirty="0"/>
              <a:t> ეს აუცილებელი იქნება </a:t>
            </a:r>
            <a:r>
              <a:rPr lang="ka-GE" sz="1800" dirty="0" err="1"/>
              <a:t>დეფაზიფიკაციისას</a:t>
            </a:r>
            <a:r>
              <a:rPr lang="ka-GE" sz="1800" dirty="0"/>
              <a:t> თანაბარი მიკუთვნების მნიშვნელობების შემთხვევაში.</a:t>
            </a:r>
          </a:p>
          <a:p>
            <a:endParaRPr lang="ka-GE" sz="1800" dirty="0" smtClean="0"/>
          </a:p>
          <a:p>
            <a:endParaRPr lang="en-US" sz="2200" dirty="0"/>
          </a:p>
        </p:txBody>
      </p:sp>
    </p:spTree>
    <p:extLst>
      <p:ext uri="{BB962C8B-B14F-4D97-AF65-F5344CB8AC3E}">
        <p14:creationId xmlns:p14="http://schemas.microsoft.com/office/powerpoint/2010/main" val="24187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8" y="231718"/>
            <a:ext cx="11191165" cy="9325630"/>
          </a:xfrm>
          <a:prstGeom prst="rect">
            <a:avLst/>
          </a:prstGeom>
        </p:spPr>
        <p:txBody>
          <a:bodyPr wrap="square">
            <a:spAutoFit/>
          </a:bodyPr>
          <a:lstStyle/>
          <a:p>
            <a:pPr marL="342900" indent="-342900">
              <a:buFont typeface="Wingdings" panose="05000000000000000000" pitchFamily="2" charset="2"/>
              <a:buChar char="Ø"/>
            </a:pPr>
            <a:endParaRPr lang="ka-GE" sz="2400" dirty="0" smtClean="0">
              <a:solidFill>
                <a:schemeClr val="accent1">
                  <a:lumMod val="50000"/>
                </a:schemeClr>
              </a:solidFill>
              <a:ea typeface="Times New Roman" panose="02020603050405020304" pitchFamily="18" charset="0"/>
              <a:cs typeface="Sylfaen" panose="010A0502050306030303" pitchFamily="18" charset="0"/>
            </a:endParaRPr>
          </a:p>
          <a:p>
            <a:pPr marL="342900" indent="-342900">
              <a:buFont typeface="Wingdings" panose="05000000000000000000" pitchFamily="2" charset="2"/>
              <a:buChar char="Ø"/>
            </a:pPr>
            <a:r>
              <a:rPr lang="ka-GE" sz="2400" dirty="0" smtClean="0">
                <a:ea typeface="Times New Roman" panose="02020603050405020304" pitchFamily="18" charset="0"/>
                <a:cs typeface="Sylfaen" panose="010A0502050306030303" pitchFamily="18" charset="0"/>
              </a:rPr>
              <a:t>ყოველ კითხვაზე </a:t>
            </a:r>
            <a:r>
              <a:rPr lang="ka-GE" sz="2400" dirty="0">
                <a:ea typeface="Times New Roman" panose="02020603050405020304" pitchFamily="18" charset="0"/>
                <a:cs typeface="Sylfaen" panose="010A0502050306030303" pitchFamily="18" charset="0"/>
              </a:rPr>
              <a:t>პასუხის გაცემის შემდეგ ჩვენ გვაქვს  16 ელემენტიანი მიკუთვნების ფუნქციების სიმრავლე , სადაც </a:t>
            </a:r>
            <a:r>
              <a:rPr lang="ka-GE" sz="2400" dirty="0" smtClean="0">
                <a:ea typeface="Times New Roman" panose="02020603050405020304" pitchFamily="18" charset="0"/>
                <a:cs typeface="Sylfaen" panose="010A0502050306030303" pitchFamily="18" charset="0"/>
              </a:rPr>
              <a:t>თითოეული ელემენტის</a:t>
            </a:r>
          </a:p>
          <a:p>
            <a:r>
              <a:rPr lang="ka-GE" sz="2400" dirty="0">
                <a:ea typeface="Times New Roman" panose="02020603050405020304" pitchFamily="18" charset="0"/>
                <a:cs typeface="Sylfaen" panose="010A0502050306030303" pitchFamily="18" charset="0"/>
              </a:rPr>
              <a:t> </a:t>
            </a:r>
            <a:r>
              <a:rPr lang="ka-GE" sz="2400" dirty="0" smtClean="0">
                <a:ea typeface="Times New Roman" panose="02020603050405020304" pitchFamily="18" charset="0"/>
                <a:cs typeface="Sylfaen" panose="010A0502050306030303" pitchFamily="18" charset="0"/>
              </a:rPr>
              <a:t>    მიკუთვნების </a:t>
            </a:r>
            <a:r>
              <a:rPr lang="ka-GE" sz="2400" dirty="0">
                <a:ea typeface="Times New Roman" panose="02020603050405020304" pitchFamily="18" charset="0"/>
                <a:cs typeface="Sylfaen" panose="010A0502050306030303" pitchFamily="18" charset="0"/>
              </a:rPr>
              <a:t>მნიშვნელობა განისაზღვრება [0,1] შუალედში</a:t>
            </a:r>
            <a:r>
              <a:rPr lang="ka-GE" sz="2400" dirty="0" smtClean="0">
                <a:ea typeface="Times New Roman" panose="02020603050405020304" pitchFamily="18" charset="0"/>
                <a:cs typeface="Sylfaen" panose="010A0502050306030303" pitchFamily="18" charset="0"/>
              </a:rPr>
              <a:t>.</a:t>
            </a:r>
          </a:p>
          <a:p>
            <a:pPr marL="342900" indent="-342900">
              <a:buFont typeface="Wingdings" panose="05000000000000000000" pitchFamily="2" charset="2"/>
              <a:buChar char="Ø"/>
            </a:pPr>
            <a:endParaRPr lang="ka-GE" sz="2400" dirty="0" smtClean="0">
              <a:ea typeface="Times New Roman" panose="02020603050405020304" pitchFamily="18" charset="0"/>
              <a:cs typeface="Sylfaen" panose="010A0502050306030303" pitchFamily="18" charset="0"/>
            </a:endParaRPr>
          </a:p>
          <a:p>
            <a:endParaRPr lang="ka-GE" sz="2400" dirty="0" smtClean="0"/>
          </a:p>
          <a:p>
            <a:pPr marL="342900" indent="-342900">
              <a:buFont typeface="Wingdings" panose="05000000000000000000" pitchFamily="2" charset="2"/>
              <a:buChar char="Ø"/>
            </a:pPr>
            <a:r>
              <a:rPr lang="ka-GE" sz="2400" dirty="0" smtClean="0"/>
              <a:t>საბოლოოდ  </a:t>
            </a:r>
            <a:r>
              <a:rPr lang="ka-GE" sz="2400" dirty="0"/>
              <a:t>კერსის თითოეული ტიპისთვის ამ </a:t>
            </a:r>
            <a:r>
              <a:rPr lang="ka-GE" sz="2400" dirty="0" smtClean="0"/>
              <a:t> სიმრავლეებში </a:t>
            </a:r>
            <a:r>
              <a:rPr lang="ka-GE" sz="2400" dirty="0"/>
              <a:t>ვეძებთ მაქსიმალურ მნიშვნელობას და ვითვლით თუ რამდენჯერ იქნა ეს ტიპი მონიშნული.</a:t>
            </a:r>
            <a:endParaRPr lang="en-US" sz="2400" dirty="0"/>
          </a:p>
          <a:p>
            <a:pPr marL="285750" indent="-285750" algn="just">
              <a:buFont typeface="Wingdings" panose="05000000000000000000" pitchFamily="2" charset="2"/>
              <a:buChar char="Ø"/>
            </a:pPr>
            <a:r>
              <a:rPr lang="ka-GE" sz="2400" dirty="0">
                <a:ea typeface="Times New Roman" panose="02020603050405020304" pitchFamily="18" charset="0"/>
                <a:cs typeface="Sylfaen" panose="010A0502050306030303" pitchFamily="18" charset="0"/>
              </a:rPr>
              <a:t>საბოლოო გამომავალი ცვლადი იქნება 16 </a:t>
            </a:r>
            <a:r>
              <a:rPr lang="ka-GE" sz="2400" dirty="0" err="1">
                <a:ea typeface="Times New Roman" panose="02020603050405020304" pitchFamily="18" charset="0"/>
                <a:cs typeface="Sylfaen" panose="010A0502050306030303" pitchFamily="18" charset="0"/>
              </a:rPr>
              <a:t>ელემენტიანი</a:t>
            </a:r>
            <a:r>
              <a:rPr lang="ka-GE" sz="2400" dirty="0">
                <a:ea typeface="Times New Roman" panose="02020603050405020304" pitchFamily="18" charset="0"/>
                <a:cs typeface="Sylfaen" panose="010A0502050306030303" pitchFamily="18" charset="0"/>
              </a:rPr>
              <a:t> სიმრავლე, სადაც თითოეული ტიპისთვის ავიღებთ მაქსიმალური მიღებული მაჩვენებელს.</a:t>
            </a:r>
            <a:endParaRPr lang="en-US" sz="2400" dirty="0">
              <a:latin typeface="Times New Roman" panose="02020603050405020304" pitchFamily="18" charset="0"/>
              <a:ea typeface="Times New Roman" panose="02020603050405020304" pitchFamily="18" charset="0"/>
            </a:endParaRPr>
          </a:p>
          <a:p>
            <a:pPr>
              <a:lnSpc>
                <a:spcPct val="150000"/>
              </a:lnSpc>
            </a:pPr>
            <a:r>
              <a:rPr lang="ka-GE" sz="2400" dirty="0">
                <a:ea typeface="Times New Roman" panose="02020603050405020304" pitchFamily="18" charset="0"/>
                <a:cs typeface="Sylfaen" panose="010A0502050306030303" pitchFamily="18" charset="0"/>
              </a:rPr>
              <a:t>   </a:t>
            </a:r>
            <a:r>
              <a:rPr lang="ka-GE" sz="2400" dirty="0" smtClean="0">
                <a:ea typeface="Times New Roman" panose="02020603050405020304" pitchFamily="18" charset="0"/>
                <a:cs typeface="Sylfaen" panose="010A0502050306030303" pitchFamily="18" charset="0"/>
              </a:rPr>
              <a:t>   </a:t>
            </a:r>
            <a:r>
              <a:rPr lang="ka-GE" sz="2400" dirty="0">
                <a:ea typeface="Times New Roman" panose="02020603050405020304" pitchFamily="18" charset="0"/>
                <a:cs typeface="Sylfaen" panose="010A0502050306030303" pitchFamily="18" charset="0"/>
              </a:rPr>
              <a:t>µ</a:t>
            </a:r>
            <a:r>
              <a:rPr lang="ka-GE" sz="2400" baseline="-25000" dirty="0">
                <a:ea typeface="Times New Roman" panose="02020603050405020304" pitchFamily="18" charset="0"/>
                <a:cs typeface="Sylfaen" panose="010A0502050306030303" pitchFamily="18" charset="0"/>
              </a:rPr>
              <a:t>1</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 µ2</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2,µ3</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3,µ4</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4,µ5</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5,</a:t>
            </a:r>
            <a:r>
              <a:rPr lang="ka-GE" sz="2400" dirty="0">
                <a:ea typeface="Times New Roman" panose="02020603050405020304" pitchFamily="18" charset="0"/>
                <a:cs typeface="Sylfaen" panose="010A0502050306030303" pitchFamily="18" charset="0"/>
              </a:rPr>
              <a:t> µ</a:t>
            </a:r>
            <a:r>
              <a:rPr lang="ka-GE" sz="2400" baseline="-25000" dirty="0">
                <a:ea typeface="Times New Roman" panose="02020603050405020304" pitchFamily="18" charset="0"/>
                <a:cs typeface="Sylfaen" panose="010A0502050306030303" pitchFamily="18" charset="0"/>
              </a:rPr>
              <a:t>6</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6,µ7</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7,µ8</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8,µ9</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9,µ10</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10,</a:t>
            </a:r>
            <a:r>
              <a:rPr lang="ka-GE" sz="2400" dirty="0">
                <a:ea typeface="Times New Roman" panose="02020603050405020304" pitchFamily="18" charset="0"/>
                <a:cs typeface="Sylfaen" panose="010A0502050306030303" pitchFamily="18" charset="0"/>
              </a:rPr>
              <a:t>µ</a:t>
            </a:r>
            <a:r>
              <a:rPr lang="ka-GE" sz="2400" baseline="-25000" dirty="0">
                <a:ea typeface="Times New Roman" panose="02020603050405020304" pitchFamily="18" charset="0"/>
                <a:cs typeface="Sylfaen" panose="010A0502050306030303" pitchFamily="18" charset="0"/>
              </a:rPr>
              <a:t>11</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11,µ12</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12,µ13</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,µ14</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14,µ15</a:t>
            </a:r>
            <a:r>
              <a:rPr lang="ka-GE" sz="2400" dirty="0">
                <a:ea typeface="Times New Roman" panose="02020603050405020304" pitchFamily="18" charset="0"/>
                <a:cs typeface="Sylfaen" panose="010A0502050306030303" pitchFamily="18" charset="0"/>
              </a:rPr>
              <a:t>R,µ</a:t>
            </a:r>
            <a:r>
              <a:rPr lang="ka-GE" sz="2400" baseline="-25000" dirty="0">
                <a:ea typeface="Times New Roman" panose="02020603050405020304" pitchFamily="18" charset="0"/>
                <a:cs typeface="Sylfaen" panose="010A0502050306030303" pitchFamily="18" charset="0"/>
              </a:rPr>
              <a:t>16</a:t>
            </a:r>
            <a:r>
              <a:rPr lang="ka-GE" sz="2400" dirty="0">
                <a:ea typeface="Times New Roman" panose="02020603050405020304" pitchFamily="18" charset="0"/>
                <a:cs typeface="Sylfaen" panose="010A0502050306030303" pitchFamily="18" charset="0"/>
              </a:rPr>
              <a:t>R</a:t>
            </a:r>
            <a:r>
              <a:rPr lang="ka-GE" sz="2400" baseline="-25000" dirty="0">
                <a:ea typeface="Times New Roman" panose="02020603050405020304" pitchFamily="18" charset="0"/>
                <a:cs typeface="Sylfaen" panose="010A0502050306030303" pitchFamily="18" charset="0"/>
              </a:rPr>
              <a:t>16</a:t>
            </a:r>
            <a:endParaRPr lang="en-US" sz="2400" baseline="-250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Ø"/>
            </a:pPr>
            <a:r>
              <a:rPr lang="ka-GE" sz="2400" dirty="0"/>
              <a:t>სადაც ყველა µ არის რიცხვები 0-დან  1-ის ჩათვლით, ხოლო ყველა R არის თავიდან განსაზღვრული  16 ტემპერამენტიდან ერთ-ერთი. </a:t>
            </a:r>
            <a:endParaRPr lang="en-US" sz="2400" dirty="0"/>
          </a:p>
          <a:p>
            <a:pPr marL="342900" indent="-342900">
              <a:lnSpc>
                <a:spcPct val="150000"/>
              </a:lnSpc>
              <a:buFont typeface="Wingdings" panose="05000000000000000000" pitchFamily="2" charset="2"/>
              <a:buChar char="Ø"/>
            </a:pPr>
            <a:endParaRPr lang="ka-GE" sz="2400" dirty="0">
              <a:solidFill>
                <a:schemeClr val="accent1">
                  <a:lumMod val="50000"/>
                </a:schemeClr>
              </a:solidFill>
              <a:ea typeface="Times New Roman" panose="02020603050405020304" pitchFamily="18" charset="0"/>
              <a:cs typeface="Sylfaen" panose="010A0502050306030303" pitchFamily="18" charset="0"/>
            </a:endParaRPr>
          </a:p>
          <a:p>
            <a:pPr marL="342900" indent="-342900">
              <a:lnSpc>
                <a:spcPct val="150000"/>
              </a:lnSpc>
              <a:buFont typeface="Wingdings" panose="05000000000000000000" pitchFamily="2" charset="2"/>
              <a:buChar char="Ø"/>
            </a:pPr>
            <a:endParaRPr lang="ka-GE" sz="2400" dirty="0" smtClean="0">
              <a:solidFill>
                <a:schemeClr val="accent1">
                  <a:lumMod val="50000"/>
                </a:schemeClr>
              </a:solidFill>
              <a:ea typeface="Times New Roman" panose="02020603050405020304" pitchFamily="18" charset="0"/>
              <a:cs typeface="Sylfaen" panose="010A0502050306030303" pitchFamily="18" charset="0"/>
            </a:endParaRPr>
          </a:p>
          <a:p>
            <a:pPr algn="just">
              <a:lnSpc>
                <a:spcPct val="150000"/>
              </a:lnSpc>
            </a:pPr>
            <a:endParaRPr lang="ka-GE" sz="2400" dirty="0">
              <a:solidFill>
                <a:schemeClr val="accent1">
                  <a:lumMod val="50000"/>
                </a:schemeClr>
              </a:solidFill>
              <a:effectLst/>
              <a:ea typeface="Times New Roman" panose="02020603050405020304" pitchFamily="18" charset="0"/>
            </a:endParaRPr>
          </a:p>
          <a:p>
            <a:pPr marL="342900" indent="-342900" algn="just">
              <a:lnSpc>
                <a:spcPct val="150000"/>
              </a:lnSpc>
              <a:buFont typeface="Wingdings" panose="05000000000000000000" pitchFamily="2" charset="2"/>
              <a:buChar char="Ø"/>
            </a:pPr>
            <a:endParaRPr lang="ka-GE" sz="2400" dirty="0" smtClean="0">
              <a:solidFill>
                <a:schemeClr val="accent1">
                  <a:lumMod val="50000"/>
                </a:schemeClr>
              </a:solidFill>
              <a:ea typeface="Times New Roman" panose="02020603050405020304" pitchFamily="18" charset="0"/>
            </a:endParaRPr>
          </a:p>
          <a:p>
            <a:pPr marL="342900" indent="-342900" algn="just">
              <a:lnSpc>
                <a:spcPct val="150000"/>
              </a:lnSpc>
              <a:buFont typeface="Wingdings" panose="05000000000000000000" pitchFamily="2" charset="2"/>
              <a:buChar char="Ø"/>
            </a:pPr>
            <a:endParaRPr lang="ka-GE" sz="2400" dirty="0">
              <a:solidFill>
                <a:schemeClr val="accent1">
                  <a:lumMod val="50000"/>
                </a:schemeClr>
              </a:solidFill>
              <a:effectLst/>
              <a:ea typeface="Times New Roman" panose="02020603050405020304" pitchFamily="18" charset="0"/>
            </a:endParaRPr>
          </a:p>
          <a:p>
            <a:pPr marL="342900" indent="-342900" algn="just">
              <a:lnSpc>
                <a:spcPct val="150000"/>
              </a:lnSpc>
              <a:buFont typeface="Wingdings" panose="05000000000000000000" pitchFamily="2" charset="2"/>
              <a:buChar char="Ø"/>
            </a:pPr>
            <a:endParaRPr lang="ka-GE" sz="2400" dirty="0" smtClean="0">
              <a:solidFill>
                <a:schemeClr val="accent1">
                  <a:lumMod val="50000"/>
                </a:schemeClr>
              </a:solidFill>
              <a:ea typeface="Times New Roman" panose="02020603050405020304" pitchFamily="18" charset="0"/>
            </a:endParaRPr>
          </a:p>
          <a:p>
            <a:pPr marL="342900" indent="-342900" algn="just">
              <a:lnSpc>
                <a:spcPct val="150000"/>
              </a:lnSpc>
              <a:buFont typeface="Wingdings" panose="05000000000000000000" pitchFamily="2" charset="2"/>
              <a:buChar char="Ø"/>
            </a:pPr>
            <a:endParaRPr lang="en-US" sz="2400" dirty="0">
              <a:solidFill>
                <a:schemeClr val="accent1">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3225473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730619"/>
            <a:ext cx="11204812" cy="5139869"/>
          </a:xfrm>
          <a:prstGeom prst="rect">
            <a:avLst/>
          </a:prstGeom>
        </p:spPr>
        <p:txBody>
          <a:bodyPr wrap="square">
            <a:spAutoFit/>
          </a:bodyPr>
          <a:lstStyle/>
          <a:p>
            <a:pPr marL="285750" indent="-285750" algn="just">
              <a:buFont typeface="Wingdings" panose="05000000000000000000" pitchFamily="2" charset="2"/>
              <a:buChar char="Ø"/>
            </a:pPr>
            <a:r>
              <a:rPr lang="ka-GE" sz="2000" dirty="0" smtClean="0">
                <a:ea typeface="Times New Roman" panose="02020603050405020304" pitchFamily="18" charset="0"/>
                <a:cs typeface="Sylfaen" panose="010A0502050306030303" pitchFamily="18" charset="0"/>
              </a:rPr>
              <a:t>სიმრავლიდან </a:t>
            </a:r>
            <a:r>
              <a:rPr lang="ka-GE" sz="2000" dirty="0">
                <a:ea typeface="Times New Roman" panose="02020603050405020304" pitchFamily="18" charset="0"/>
                <a:cs typeface="Sylfaen" panose="010A0502050306030303" pitchFamily="18" charset="0"/>
              </a:rPr>
              <a:t>ვირჩევთ 2 ტიპს, რომელსაც ყველაზე მაღალი მიკუთვნების ფუნქციის მაჩვენებელი გააჩნია </a:t>
            </a:r>
          </a:p>
          <a:p>
            <a:pPr marL="285750" indent="-285750" algn="just">
              <a:buFont typeface="Wingdings" panose="05000000000000000000" pitchFamily="2" charset="2"/>
              <a:buChar char="Ø"/>
            </a:pPr>
            <a:r>
              <a:rPr lang="ka-GE" sz="2000" dirty="0" smtClean="0">
                <a:ea typeface="Times New Roman" panose="02020603050405020304" pitchFamily="18" charset="0"/>
                <a:cs typeface="Sylfaen" panose="010A0502050306030303" pitchFamily="18" charset="0"/>
              </a:rPr>
              <a:t>თუ </a:t>
            </a:r>
            <a:r>
              <a:rPr lang="ka-GE" sz="2000" dirty="0">
                <a:ea typeface="Times New Roman" panose="02020603050405020304" pitchFamily="18" charset="0"/>
                <a:cs typeface="Sylfaen" panose="010A0502050306030303" pitchFamily="18" charset="0"/>
              </a:rPr>
              <a:t>აღმოჩნდა, რომ რომელიმე 2 ტიპს აქვს ერთნაირი მაჩვენებელი ვირჩევთ იმას, რომელიც უფრო მეტჯერ იქნა მონიშნული. </a:t>
            </a:r>
          </a:p>
          <a:p>
            <a:pPr marL="285750" indent="-285750" algn="just">
              <a:buFont typeface="Wingdings" panose="05000000000000000000" pitchFamily="2" charset="2"/>
              <a:buChar char="Ø"/>
            </a:pPr>
            <a:r>
              <a:rPr lang="ka-GE" sz="2000" dirty="0" smtClean="0">
                <a:ea typeface="Times New Roman" panose="02020603050405020304" pitchFamily="18" charset="0"/>
                <a:cs typeface="Sylfaen" panose="010A0502050306030303" pitchFamily="18" charset="0"/>
              </a:rPr>
              <a:t>თუ </a:t>
            </a:r>
            <a:r>
              <a:rPr lang="ka-GE" sz="2000" dirty="0">
                <a:ea typeface="Times New Roman" panose="02020603050405020304" pitchFamily="18" charset="0"/>
                <a:cs typeface="Sylfaen" panose="010A0502050306030303" pitchFamily="18" charset="0"/>
              </a:rPr>
              <a:t>ამ მეთოდმაც ვერ მოგვცა ერთი ტიპი, მაშინ ვირჩევთ იმ ტიპს, რომლის შესაბამისი პასუხებიც პირველად უფრო მეტჯერ მონიშნა აპლიკანტმა. </a:t>
            </a:r>
            <a:endParaRPr lang="ka-GE" sz="2000" dirty="0" smtClean="0"/>
          </a:p>
          <a:p>
            <a:r>
              <a:rPr lang="ka-GE" sz="2000" dirty="0"/>
              <a:t>პირველადი ტემპერამენტი იქნება კერსის 16 მნიშვნელობიდან ის, რომელსაც ექნება მაქსიმალური მიკუთვნების ფუნქცია. მეორადი ტემპერამენტი იქნება კერსის დარჩენილი 15 მნიშვნელობიდან ის, რომელსაც ექნება მაქსიმალური მიკუთვნების ფუნქცია. ესაა </a:t>
            </a:r>
            <a:r>
              <a:rPr lang="ka-GE" sz="2000" dirty="0" err="1"/>
              <a:t>დეფაზიფიკაციის</a:t>
            </a:r>
            <a:r>
              <a:rPr lang="ka-GE" sz="2000" dirty="0"/>
              <a:t> პროცედურა. შედეგად მივიღებთ ერთ პირველად ტემპერამენტს მაღალი </a:t>
            </a:r>
            <a:r>
              <a:rPr lang="ka-GE" sz="2000" dirty="0" err="1"/>
              <a:t>დასაჯერებლობის</a:t>
            </a:r>
            <a:r>
              <a:rPr lang="ka-GE" sz="2000" dirty="0"/>
              <a:t> დონით და ერთ მეორად ტემპერამენტს უფრო დაბალი </a:t>
            </a:r>
            <a:r>
              <a:rPr lang="ka-GE" sz="2000" dirty="0" err="1"/>
              <a:t>დასაჯერებლობის</a:t>
            </a:r>
            <a:r>
              <a:rPr lang="ka-GE" sz="2000" dirty="0"/>
              <a:t> დონით. ანუ იმ პროფესიებს, რომლებიც ყველაზე მეტადაა რეკომენდირებული მოცემული კონკრეტული პიროვნებისათვის. </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endParaRPr lang="en-US" sz="2400" dirty="0">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73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0627"/>
            <a:ext cx="10058400" cy="641445"/>
          </a:xfrm>
        </p:spPr>
        <p:txBody>
          <a:bodyPr>
            <a:normAutofit/>
          </a:bodyPr>
          <a:lstStyle/>
          <a:p>
            <a:r>
              <a:rPr lang="ka-GE" sz="3600" b="1" dirty="0"/>
              <a:t>პროგრამული უზრუნველყოფა  რეალიზაცია</a:t>
            </a:r>
            <a:endParaRPr lang="en-US" sz="3600" b="1" dirty="0"/>
          </a:p>
        </p:txBody>
      </p:sp>
      <p:sp>
        <p:nvSpPr>
          <p:cNvPr id="4" name="Rectangle 3"/>
          <p:cNvSpPr/>
          <p:nvPr/>
        </p:nvSpPr>
        <p:spPr>
          <a:xfrm>
            <a:off x="1097279" y="2300617"/>
            <a:ext cx="9466087" cy="3416320"/>
          </a:xfrm>
          <a:prstGeom prst="rect">
            <a:avLst/>
          </a:prstGeom>
        </p:spPr>
        <p:txBody>
          <a:bodyPr wrap="square">
            <a:spAutoFit/>
          </a:bodyPr>
          <a:lstStyle/>
          <a:p>
            <a:pPr marL="342900" indent="-342900">
              <a:buFont typeface="Wingdings" panose="05000000000000000000" pitchFamily="2" charset="2"/>
              <a:buChar char="Ø"/>
            </a:pPr>
            <a:r>
              <a:rPr lang="ka-GE" sz="2400" dirty="0" smtClean="0">
                <a:ea typeface="Times New Roman" panose="02020603050405020304" pitchFamily="18" charset="0"/>
                <a:cs typeface="Sylfaen" panose="010A0502050306030303" pitchFamily="18" charset="0"/>
              </a:rPr>
              <a:t> დაპროგრამების </a:t>
            </a:r>
            <a:r>
              <a:rPr lang="ka-GE" sz="2400" dirty="0">
                <a:ea typeface="Times New Roman" panose="02020603050405020304" pitchFamily="18" charset="0"/>
                <a:cs typeface="Sylfaen" panose="010A0502050306030303" pitchFamily="18" charset="0"/>
              </a:rPr>
              <a:t>ენა - </a:t>
            </a:r>
            <a:r>
              <a:rPr lang="ka-GE" sz="2400" dirty="0" smtClean="0">
                <a:ea typeface="Times New Roman" panose="02020603050405020304" pitchFamily="18" charset="0"/>
                <a:cs typeface="Sylfaen" panose="010A0502050306030303" pitchFamily="18" charset="0"/>
              </a:rPr>
              <a:t>C#- </a:t>
            </a:r>
            <a:r>
              <a:rPr lang="ka-GE" sz="2400" dirty="0">
                <a:ea typeface="Times New Roman" panose="02020603050405020304" pitchFamily="18" charset="0"/>
                <a:cs typeface="Sylfaen" panose="010A0502050306030303" pitchFamily="18" charset="0"/>
              </a:rPr>
              <a:t>(.NET</a:t>
            </a:r>
            <a:r>
              <a:rPr lang="ka-GE" sz="2400" dirty="0" smtClean="0">
                <a:ea typeface="Times New Roman" panose="02020603050405020304" pitchFamily="18" charset="0"/>
                <a:cs typeface="Sylfaen" panose="010A0502050306030303" pitchFamily="18" charset="0"/>
              </a:rPr>
              <a:t>)</a:t>
            </a:r>
            <a:endParaRPr lang="en-US" sz="2400" dirty="0" smtClean="0">
              <a:ea typeface="Times New Roman" panose="02020603050405020304" pitchFamily="18" charset="0"/>
              <a:cs typeface="Sylfaen" panose="010A0502050306030303" pitchFamily="18" charset="0"/>
            </a:endParaRPr>
          </a:p>
          <a:p>
            <a:pPr marL="342900" indent="-342900">
              <a:buFont typeface="Wingdings" panose="05000000000000000000" pitchFamily="2" charset="2"/>
              <a:buChar char="Ø"/>
            </a:pPr>
            <a:endParaRPr lang="ka-GE" sz="2400" dirty="0" smtClean="0">
              <a:ea typeface="Times New Roman" panose="02020603050405020304" pitchFamily="18" charset="0"/>
              <a:cs typeface="Sylfaen" panose="010A0502050306030303" pitchFamily="18" charset="0"/>
            </a:endParaRPr>
          </a:p>
          <a:p>
            <a:pPr marL="342900" indent="-342900">
              <a:buFont typeface="Wingdings" panose="05000000000000000000" pitchFamily="2" charset="2"/>
              <a:buChar char="Ø"/>
            </a:pPr>
            <a:r>
              <a:rPr lang="ka-GE" sz="2400" dirty="0" smtClean="0"/>
              <a:t> ტექნოლოგია </a:t>
            </a:r>
            <a:r>
              <a:rPr lang="en-US" sz="2400" dirty="0" smtClean="0"/>
              <a:t>- </a:t>
            </a:r>
            <a:r>
              <a:rPr lang="ka-GE" sz="2400" dirty="0" smtClean="0"/>
              <a:t>ASP.NET </a:t>
            </a:r>
            <a:r>
              <a:rPr lang="ka-GE" sz="2400" dirty="0"/>
              <a:t>Web Application (MVC</a:t>
            </a:r>
            <a:r>
              <a:rPr lang="ka-GE" sz="2400" dirty="0" smtClean="0"/>
              <a:t>)</a:t>
            </a:r>
            <a:endParaRPr lang="en-US" sz="2400" dirty="0" smtClean="0"/>
          </a:p>
          <a:p>
            <a:r>
              <a:rPr lang="ka-GE" sz="2400" dirty="0" smtClean="0"/>
              <a:t> </a:t>
            </a:r>
          </a:p>
          <a:p>
            <a:pPr marL="342900" indent="-342900">
              <a:buFont typeface="Wingdings" panose="05000000000000000000" pitchFamily="2" charset="2"/>
              <a:buChar char="Ø"/>
            </a:pPr>
            <a:r>
              <a:rPr lang="ka-GE" sz="2400" dirty="0" smtClean="0"/>
              <a:t>მონაცემთა ბაზა </a:t>
            </a:r>
            <a:r>
              <a:rPr lang="en-US" sz="2400" dirty="0" smtClean="0"/>
              <a:t>- MS </a:t>
            </a:r>
            <a:r>
              <a:rPr lang="en-US" sz="2400" dirty="0" smtClean="0"/>
              <a:t>SQL</a:t>
            </a:r>
            <a:endParaRPr lang="ka-GE" sz="2400" dirty="0" smtClean="0"/>
          </a:p>
          <a:p>
            <a:pPr marL="342900" indent="-342900">
              <a:buFont typeface="Wingdings" panose="05000000000000000000" pitchFamily="2" charset="2"/>
              <a:buChar char="Ø"/>
            </a:pPr>
            <a:endParaRPr lang="ka-GE" sz="2400" dirty="0"/>
          </a:p>
          <a:p>
            <a:pPr marL="342900" indent="-342900">
              <a:buFont typeface="Wingdings" panose="05000000000000000000" pitchFamily="2" charset="2"/>
              <a:buChar char="Ø"/>
            </a:pPr>
            <a:r>
              <a:rPr lang="ka-GE" sz="2400" dirty="0" smtClean="0"/>
              <a:t>ახლა მაგალითისათვის განვიხილოთ ზოგიერთი მახასიათებლისათვის სისტემაში როგორ არის გაკეთებული დიზაინი და როგორ ხდება ამორჩევა.</a:t>
            </a:r>
            <a:endParaRPr lang="en-US" sz="2400" dirty="0"/>
          </a:p>
        </p:txBody>
      </p:sp>
    </p:spTree>
    <p:extLst>
      <p:ext uri="{BB962C8B-B14F-4D97-AF65-F5344CB8AC3E}">
        <p14:creationId xmlns:p14="http://schemas.microsoft.com/office/powerpoint/2010/main" val="349099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8" y="1801092"/>
            <a:ext cx="11097491" cy="4336472"/>
          </a:xfrm>
          <a:prstGeom prst="rect">
            <a:avLst/>
          </a:prstGeom>
        </p:spPr>
      </p:pic>
      <p:sp>
        <p:nvSpPr>
          <p:cNvPr id="3" name="Title 2"/>
          <p:cNvSpPr>
            <a:spLocks noGrp="1"/>
          </p:cNvSpPr>
          <p:nvPr>
            <p:ph type="title"/>
          </p:nvPr>
        </p:nvSpPr>
        <p:spPr>
          <a:xfrm>
            <a:off x="1097280" y="641445"/>
            <a:ext cx="10058400" cy="832513"/>
          </a:xfrm>
        </p:spPr>
        <p:txBody>
          <a:bodyPr>
            <a:normAutofit/>
          </a:bodyPr>
          <a:lstStyle/>
          <a:p>
            <a:r>
              <a:rPr lang="ka-GE" sz="2400" dirty="0" smtClean="0"/>
              <a:t>პირველი გვერდი </a:t>
            </a:r>
            <a:endParaRPr lang="en-US" sz="2400" dirty="0"/>
          </a:p>
        </p:txBody>
      </p:sp>
    </p:spTree>
    <p:extLst>
      <p:ext uri="{BB962C8B-B14F-4D97-AF65-F5344CB8AC3E}">
        <p14:creationId xmlns:p14="http://schemas.microsoft.com/office/powerpoint/2010/main" val="155899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364</TotalTime>
  <Words>770</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Sylfaen</vt:lpstr>
      <vt:lpstr>Times New Roman</vt:lpstr>
      <vt:lpstr>Wingdings</vt:lpstr>
      <vt:lpstr>Retrospect</vt:lpstr>
      <vt:lpstr>  ივანე ჯავახიშვილის სახელობის თბილისის სახელმწიფო უნივერსიტეტი   პიროვნების ტემპერამენტისა და ხასიათის ტიპის გამომცნობი სისტემის აგება კერსის ტემპერამენტის დამხარისხებელისა და ფაზი-ინფორმაციული ტექნოლოგიების საფუძველზე.           ასოც. პროფ   თეიმურაზ მანჯაფარაშვილი      </vt:lpstr>
      <vt:lpstr>PowerPoint Presentation</vt:lpstr>
      <vt:lpstr>PowerPoint Presentation</vt:lpstr>
      <vt:lpstr>PowerPoint Presentation</vt:lpstr>
      <vt:lpstr>PowerPoint Presentation</vt:lpstr>
      <vt:lpstr>PowerPoint Presentation</vt:lpstr>
      <vt:lpstr>PowerPoint Presentation</vt:lpstr>
      <vt:lpstr>პროგრამული უზრუნველყოფა  რეალიზაცია</vt:lpstr>
      <vt:lpstr>პირველი გვერდი </vt:lpstr>
      <vt:lpstr>PowerPoint Presentation</vt:lpstr>
      <vt:lpstr>PowerPoint Presentation</vt:lpstr>
      <vt:lpstr>PowerPoint Presentation</vt:lpstr>
      <vt:lpstr>PowerPoint Presentation</vt:lpstr>
      <vt:lpstr>PowerPoint Presentation</vt:lpstr>
      <vt:lpstr>კითხვარის პასუხი</vt:lpstr>
      <vt:lpstr>ეს პროგრამა შესაძლოა დაეხმაროს ადამიანს , გაარკვიოს რომელ სფეროში იქნება მეტად წარმატებული. მაგალითად, აბიუტურიენტებს სპეციალობის ამორჩევაში საბუთების შეტანისას.  ასევე ელექტრონული სწავლების კონკრეტული პროგრამის განსასაზღვრავად. იგი დამსაქმებელს დაეხმარება კადრების შერჩევისას ადვილად გაარკვიოს პიროვნება მისაღებია თუ არა კონკრეტულ პოზიციაზე.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დევიდ კერსის ტემპერამენტის დამხარისხებელი  (KTS)</dc:title>
  <dc:creator>Tamo</dc:creator>
  <cp:lastModifiedBy>User</cp:lastModifiedBy>
  <cp:revision>76</cp:revision>
  <dcterms:created xsi:type="dcterms:W3CDTF">2016-05-05T19:10:07Z</dcterms:created>
  <dcterms:modified xsi:type="dcterms:W3CDTF">2020-01-30T11:12:48Z</dcterms:modified>
</cp:coreProperties>
</file>