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3" r:id="rId1"/>
  </p:sldMasterIdLst>
  <p:notesMasterIdLst>
    <p:notesMasterId r:id="rId16"/>
  </p:notesMasterIdLst>
  <p:sldIdLst>
    <p:sldId id="256" r:id="rId2"/>
    <p:sldId id="270"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B0604020202020204" charset="0"/>
      <p:regular r:id="rId17"/>
      <p:bold r:id="rId18"/>
      <p:italic r:id="rId19"/>
      <p:boldItalic r:id="rId20"/>
    </p:embeddedFont>
    <p:embeddedFont>
      <p:font typeface="Sylfaen" panose="010A0502050306030303" pitchFamily="18" charset="0"/>
      <p:regular r:id="rId21"/>
    </p:embeddedFont>
    <p:embeddedFont>
      <p:font typeface="Wingdings 3" panose="05040102010807070707" pitchFamily="18" charset="2"/>
      <p:regular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61813eb12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61813eb12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61813eb12_0_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61813eb12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61813eb12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61813eb12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61813eb12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61813eb12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61813eb12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61813eb12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61813eb12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61813eb12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61813eb12_0_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61813eb12_0_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61813eb12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61813eb12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61813eb12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61813eb12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61813eb12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61813eb12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61813eb12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61813eb12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61813eb12_0_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61813eb12_0_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6BB3EF9A-A979-4ADC-B1E8-E438220A794A}" type="datetimeFigureOut">
              <a:rPr lang="en-US" smtClean="0"/>
              <a:t>1/30/2020</a:t>
            </a:fld>
            <a:endParaRPr lang="en-US"/>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en-US"/>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41535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6BB3EF9A-A979-4ADC-B1E8-E438220A794A}"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034854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6BB3EF9A-A979-4ADC-B1E8-E438220A794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09027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6BB3EF9A-A979-4ADC-B1E8-E438220A794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992581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B3EF9A-A979-4ADC-B1E8-E438220A794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951493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BB3EF9A-A979-4ADC-B1E8-E438220A794A}"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435998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BB3EF9A-A979-4ADC-B1E8-E438220A794A}" type="datetimeFigureOut">
              <a:rPr lang="en-US" smtClean="0"/>
              <a:t>1/30/2020</a:t>
            </a:fld>
            <a:endParaRPr lang="en-US"/>
          </a:p>
        </p:txBody>
      </p:sp>
      <p:sp>
        <p:nvSpPr>
          <p:cNvPr id="8" name="Footer Placeholder 7"/>
          <p:cNvSpPr>
            <a:spLocks noGrp="1"/>
          </p:cNvSpPr>
          <p:nvPr>
            <p:ph type="ftr" sz="quarter" idx="11"/>
          </p:nvPr>
        </p:nvSpPr>
        <p:spPr>
          <a:xfrm>
            <a:off x="420833" y="4793879"/>
            <a:ext cx="2733212" cy="228601"/>
          </a:xfrm>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4536514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6BB3EF9A-A979-4ADC-B1E8-E438220A794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656275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6BB3EF9A-A979-4ADC-B1E8-E438220A794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137802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9414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9241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B3EF9A-A979-4ADC-B1E8-E438220A794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1687974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94672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93840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0931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B3EF9A-A979-4ADC-B1E8-E438220A794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848143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B3EF9A-A979-4ADC-B1E8-E438220A794A}"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525638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B3EF9A-A979-4ADC-B1E8-E438220A794A}"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047911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B3EF9A-A979-4ADC-B1E8-E438220A794A}"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392528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3EF9A-A979-4ADC-B1E8-E438220A794A}"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9806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6BB3EF9A-A979-4ADC-B1E8-E438220A794A}"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144934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6BB3EF9A-A979-4ADC-B1E8-E438220A794A}"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075081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6BB3EF9A-A979-4ADC-B1E8-E438220A794A}" type="datetimeFigureOut">
              <a:rPr lang="en-US" smtClean="0"/>
              <a:t>1/30/2020</a:t>
            </a:fld>
            <a:endParaRPr lang="en-US"/>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en-US"/>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637328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4.jf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622852" y="528525"/>
            <a:ext cx="8209448" cy="128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ვებ </a:t>
            </a:r>
            <a:r>
              <a:rPr lang="en" dirty="0"/>
              <a:t>აპლიკაცია კომპანიების შეფასებისთვის</a:t>
            </a:r>
            <a:endParaRPr dirty="0"/>
          </a:p>
        </p:txBody>
      </p:sp>
      <p:sp>
        <p:nvSpPr>
          <p:cNvPr id="68" name="Google Shape;68;p13"/>
          <p:cNvSpPr txBox="1">
            <a:spLocks noGrp="1"/>
          </p:cNvSpPr>
          <p:nvPr>
            <p:ph type="subTitle" idx="1"/>
          </p:nvPr>
        </p:nvSpPr>
        <p:spPr>
          <a:xfrm>
            <a:off x="735770" y="2016963"/>
            <a:ext cx="4242600" cy="99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a-GE" dirty="0"/>
              <a:t>ა</a:t>
            </a:r>
            <a:r>
              <a:rPr lang="en" dirty="0" smtClean="0"/>
              <a:t>ვტორები</a:t>
            </a:r>
            <a:r>
              <a:rPr lang="en" dirty="0"/>
              <a:t>:</a:t>
            </a:r>
            <a:br>
              <a:rPr lang="en" dirty="0"/>
            </a:br>
            <a:r>
              <a:rPr lang="ka-GE" dirty="0" smtClean="0"/>
              <a:t>მ</a:t>
            </a:r>
            <a:r>
              <a:rPr lang="en" dirty="0" smtClean="0"/>
              <a:t>იშიკო </a:t>
            </a:r>
            <a:r>
              <a:rPr lang="en" dirty="0"/>
              <a:t>სამხარაძე</a:t>
            </a:r>
            <a:endParaRPr dirty="0"/>
          </a:p>
          <a:p>
            <a:pPr marL="0" lvl="0" indent="0" algn="l" rtl="0">
              <a:spcBef>
                <a:spcPts val="0"/>
              </a:spcBef>
              <a:spcAft>
                <a:spcPts val="0"/>
              </a:spcAft>
              <a:buNone/>
            </a:pPr>
            <a:r>
              <a:rPr lang="en" dirty="0"/>
              <a:t>თამარ ბაჩალიაშვილი</a:t>
            </a:r>
            <a:endParaRPr dirty="0"/>
          </a:p>
        </p:txBody>
      </p:sp>
      <p:pic>
        <p:nvPicPr>
          <p:cNvPr id="69" name="Google Shape;69;p13"/>
          <p:cNvPicPr preferRelativeResize="0"/>
          <p:nvPr/>
        </p:nvPicPr>
        <p:blipFill>
          <a:blip r:embed="rId3">
            <a:alphaModFix/>
          </a:blip>
          <a:stretch>
            <a:fillRect/>
          </a:stretch>
        </p:blipFill>
        <p:spPr>
          <a:xfrm>
            <a:off x="6967821" y="3007263"/>
            <a:ext cx="1705725" cy="168734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1130854" y="437321"/>
            <a:ext cx="6447501" cy="9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ka-GE" dirty="0"/>
              <a:t>ს</a:t>
            </a:r>
            <a:r>
              <a:rPr lang="en" dirty="0" smtClean="0"/>
              <a:t>ამშრიანი </a:t>
            </a:r>
            <a:r>
              <a:rPr lang="en" dirty="0"/>
              <a:t>არქიტექტურა</a:t>
            </a:r>
            <a:endParaRPr dirty="0"/>
          </a:p>
        </p:txBody>
      </p:sp>
      <p:sp>
        <p:nvSpPr>
          <p:cNvPr id="126" name="Google Shape;126;p22"/>
          <p:cNvSpPr txBox="1"/>
          <p:nvPr/>
        </p:nvSpPr>
        <p:spPr>
          <a:xfrm>
            <a:off x="728870" y="2060713"/>
            <a:ext cx="7500731" cy="2451653"/>
          </a:xfrm>
          <a:prstGeom prst="rect">
            <a:avLst/>
          </a:prstGeom>
          <a:noFill/>
          <a:ln>
            <a:noFill/>
          </a:ln>
        </p:spPr>
        <p:txBody>
          <a:bodyPr spcFirstLastPara="1" wrap="square" lIns="91425" tIns="91425" rIns="91425" bIns="91425" anchor="t" anchorCtr="0">
            <a:noAutofit/>
          </a:bodyPr>
          <a:lstStyle/>
          <a:p>
            <a:pPr marL="457200" lvl="0" indent="-342900">
              <a:buClr>
                <a:srgbClr val="666666"/>
              </a:buClr>
              <a:buSzPts val="1800"/>
              <a:buFont typeface="Roboto"/>
              <a:buAutoNum type="arabicPeriod"/>
            </a:pPr>
            <a:r>
              <a:rPr lang="en-US" dirty="0">
                <a:solidFill>
                  <a:srgbClr val="666666"/>
                </a:solidFill>
                <a:latin typeface="Roboto"/>
                <a:ea typeface="Roboto"/>
                <a:cs typeface="Roboto"/>
                <a:sym typeface="Roboto"/>
              </a:rPr>
              <a:t>Presentation Tier - </a:t>
            </a:r>
            <a:r>
              <a:rPr lang="ka-GE" dirty="0">
                <a:solidFill>
                  <a:srgbClr val="666666"/>
                </a:solidFill>
                <a:latin typeface="Roboto"/>
                <a:ea typeface="Roboto"/>
                <a:cs typeface="Roboto"/>
                <a:sym typeface="Roboto"/>
              </a:rPr>
              <a:t>მომხმარებლის ინტერფეისი. ყველაფერი რასაც მომხმარებელი ხედავს, შეყავს სასურველი მონაცემები და ახორციელებს ინტერაქტიულ კავშირს. მისი მთავარი მოვალეობაა გარდაქმნას დავალებები და შედეგები ისე, რომ ეს ყველაფერი მომხმარებლისთვის გასაგები იყოს.</a:t>
            </a:r>
          </a:p>
          <a:p>
            <a:pPr marL="457200" lvl="0" indent="-342900">
              <a:buClr>
                <a:srgbClr val="666666"/>
              </a:buClr>
              <a:buSzPts val="1800"/>
              <a:buFont typeface="Roboto"/>
              <a:buAutoNum type="arabicPeriod"/>
            </a:pPr>
            <a:r>
              <a:rPr lang="en-US" dirty="0">
                <a:solidFill>
                  <a:srgbClr val="666666"/>
                </a:solidFill>
                <a:latin typeface="Roboto"/>
                <a:ea typeface="Roboto"/>
                <a:cs typeface="Roboto"/>
                <a:sym typeface="Roboto"/>
              </a:rPr>
              <a:t>Application logic tier - </a:t>
            </a:r>
            <a:r>
              <a:rPr lang="ka-GE" dirty="0">
                <a:solidFill>
                  <a:srgbClr val="666666"/>
                </a:solidFill>
                <a:latin typeface="Roboto"/>
                <a:ea typeface="Roboto"/>
                <a:cs typeface="Roboto"/>
                <a:sym typeface="Roboto"/>
              </a:rPr>
              <a:t>იღებს აპლიკაციიდან ბრძანებებს, იღებს ლოგიკურ გადაწყვეტილებებს, მან იცის რა არის დაშვებული და რა შესაძლებელი აპლიკაციის ფარგლებში. ასრულებს გამოთვლებს. წერს და კითხულობს მონაცემებს მის ქვემოთ არსებულ შრეში. ის არის ერთგვარი შუამავალი ამ ორ შრეს შორის.</a:t>
            </a:r>
          </a:p>
          <a:p>
            <a:pPr marL="457200" lvl="0" indent="-342900">
              <a:buClr>
                <a:srgbClr val="666666"/>
              </a:buClr>
              <a:buSzPts val="1800"/>
              <a:buFont typeface="Roboto"/>
              <a:buAutoNum type="arabicPeriod"/>
            </a:pPr>
            <a:r>
              <a:rPr lang="ka-GE" dirty="0">
                <a:solidFill>
                  <a:srgbClr val="666666"/>
                </a:solidFill>
                <a:latin typeface="Roboto"/>
                <a:ea typeface="Roboto"/>
                <a:cs typeface="Roboto"/>
                <a:sym typeface="Roboto"/>
              </a:rPr>
              <a:t> </a:t>
            </a:r>
            <a:r>
              <a:rPr lang="en-US" dirty="0">
                <a:solidFill>
                  <a:srgbClr val="666666"/>
                </a:solidFill>
                <a:latin typeface="Roboto"/>
                <a:ea typeface="Roboto"/>
                <a:cs typeface="Roboto"/>
                <a:sym typeface="Roboto"/>
              </a:rPr>
              <a:t>Database Tier - </a:t>
            </a:r>
            <a:r>
              <a:rPr lang="ka-GE" dirty="0">
                <a:solidFill>
                  <a:srgbClr val="666666"/>
                </a:solidFill>
                <a:latin typeface="Roboto"/>
                <a:ea typeface="Roboto"/>
                <a:cs typeface="Roboto"/>
                <a:sym typeface="Roboto"/>
              </a:rPr>
              <a:t>ინფორმაცია, რომელსაც ვინახავთ ან ვიღებთ მონაცემთა ბაზიდან ან ფაილური სისტემიდან. </a:t>
            </a:r>
            <a:endParaRPr lang="ka-GE" dirty="0">
              <a:solidFill>
                <a:srgbClr val="666666"/>
              </a:solidFill>
              <a:latin typeface="Roboto"/>
              <a:ea typeface="Roboto"/>
              <a:cs typeface="Roboto"/>
              <a:sym typeface="Roboto"/>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2824160" y="738725"/>
            <a:ext cx="3563093"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Presentation Tier</a:t>
            </a:r>
            <a:endParaRPr dirty="0"/>
          </a:p>
          <a:p>
            <a:pPr marL="0" lvl="0" indent="0" algn="l" rtl="0">
              <a:spcBef>
                <a:spcPts val="0"/>
              </a:spcBef>
              <a:spcAft>
                <a:spcPts val="0"/>
              </a:spcAft>
              <a:buNone/>
            </a:pPr>
            <a:endParaRPr dirty="0"/>
          </a:p>
        </p:txBody>
      </p:sp>
      <p:sp>
        <p:nvSpPr>
          <p:cNvPr id="132" name="Google Shape;132;p23"/>
          <p:cNvSpPr txBox="1">
            <a:spLocks noGrp="1"/>
          </p:cNvSpPr>
          <p:nvPr>
            <p:ph type="body" idx="1"/>
          </p:nvPr>
        </p:nvSpPr>
        <p:spPr>
          <a:xfrm>
            <a:off x="471900" y="1919075"/>
            <a:ext cx="8122135" cy="2666177"/>
          </a:xfrm>
          <a:prstGeom prst="rect">
            <a:avLst/>
          </a:prstGeom>
        </p:spPr>
        <p:txBody>
          <a:bodyPr spcFirstLastPara="1" wrap="square" lIns="91425" tIns="91425" rIns="91425" bIns="91425" anchor="t" anchorCtr="0">
            <a:noAutofit/>
          </a:bodyPr>
          <a:lstStyle/>
          <a:p>
            <a:pPr marL="127000" indent="0">
              <a:buClr>
                <a:srgbClr val="666666"/>
              </a:buClr>
              <a:buSzPts val="1600"/>
              <a:buNone/>
            </a:pPr>
            <a:r>
              <a:rPr lang="en-US" sz="1600" dirty="0">
                <a:solidFill>
                  <a:srgbClr val="666666"/>
                </a:solidFill>
                <a:latin typeface="Arial"/>
                <a:ea typeface="Arial"/>
                <a:cs typeface="Arial"/>
                <a:sym typeface="Arial"/>
              </a:rPr>
              <a:t>Presentation Tier -  </a:t>
            </a:r>
            <a:r>
              <a:rPr lang="ka-GE" sz="1600" dirty="0">
                <a:solidFill>
                  <a:srgbClr val="666666"/>
                </a:solidFill>
                <a:latin typeface="Arial"/>
                <a:ea typeface="Arial"/>
                <a:cs typeface="Arial"/>
                <a:sym typeface="Arial"/>
              </a:rPr>
              <a:t>არის საიტის სამომხმარებლო ინტერფეისი. მის გასაკეთებლად გამოვიყენებთ </a:t>
            </a:r>
            <a:r>
              <a:rPr lang="en-US" sz="1600" dirty="0">
                <a:solidFill>
                  <a:srgbClr val="666666"/>
                </a:solidFill>
                <a:latin typeface="Arial"/>
                <a:ea typeface="Arial"/>
                <a:cs typeface="Arial"/>
                <a:sym typeface="Arial"/>
              </a:rPr>
              <a:t>Vue.js </a:t>
            </a:r>
            <a:r>
              <a:rPr lang="ka-GE" sz="1600" dirty="0">
                <a:solidFill>
                  <a:srgbClr val="666666"/>
                </a:solidFill>
                <a:latin typeface="Arial"/>
                <a:ea typeface="Arial"/>
                <a:cs typeface="Arial"/>
                <a:sym typeface="Arial"/>
              </a:rPr>
              <a:t>და თანამდედროვე </a:t>
            </a:r>
            <a:r>
              <a:rPr lang="en-US" sz="1600" dirty="0">
                <a:solidFill>
                  <a:srgbClr val="666666"/>
                </a:solidFill>
                <a:latin typeface="Arial"/>
                <a:ea typeface="Arial"/>
                <a:cs typeface="Arial"/>
                <a:sym typeface="Arial"/>
              </a:rPr>
              <a:t>HTML5,  CSS3 </a:t>
            </a:r>
            <a:r>
              <a:rPr lang="ka-GE" sz="1600" dirty="0">
                <a:solidFill>
                  <a:srgbClr val="666666"/>
                </a:solidFill>
                <a:latin typeface="Arial"/>
                <a:ea typeface="Arial"/>
                <a:cs typeface="Arial"/>
                <a:sym typeface="Arial"/>
              </a:rPr>
              <a:t>ტექნოლოგიას. ეს შრე შეგვიძლია დავყოთ ოთხ ქვემოდულად: </a:t>
            </a:r>
          </a:p>
          <a:p>
            <a:pPr marL="127000" lvl="0" indent="0" algn="l" rtl="0">
              <a:spcBef>
                <a:spcPts val="0"/>
              </a:spcBef>
              <a:spcAft>
                <a:spcPts val="0"/>
              </a:spcAft>
              <a:buClr>
                <a:srgbClr val="666666"/>
              </a:buClr>
              <a:buSzPts val="1600"/>
              <a:buNone/>
            </a:pPr>
            <a:endParaRPr lang="ka-GE" sz="1600" dirty="0">
              <a:solidFill>
                <a:srgbClr val="666666"/>
              </a:solidFill>
              <a:latin typeface="Arial"/>
              <a:ea typeface="Arial"/>
              <a:cs typeface="Arial"/>
              <a:sym typeface="Arial"/>
            </a:endParaRPr>
          </a:p>
          <a:p>
            <a:pPr marL="457200" lvl="0" indent="-330200" algn="l" rtl="0">
              <a:spcBef>
                <a:spcPts val="0"/>
              </a:spcBef>
              <a:spcAft>
                <a:spcPts val="0"/>
              </a:spcAft>
              <a:buClr>
                <a:srgbClr val="666666"/>
              </a:buClr>
              <a:buSzPts val="1600"/>
              <a:buFont typeface="Wingdings" panose="05000000000000000000" pitchFamily="2" charset="2"/>
              <a:buChar char="§"/>
            </a:pPr>
            <a:r>
              <a:rPr lang="ka-GE" sz="1600" dirty="0" smtClean="0">
                <a:solidFill>
                  <a:srgbClr val="666666"/>
                </a:solidFill>
                <a:latin typeface="Arial"/>
                <a:ea typeface="Arial"/>
                <a:cs typeface="Arial"/>
                <a:sym typeface="Arial"/>
              </a:rPr>
              <a:t>ძ</a:t>
            </a:r>
            <a:r>
              <a:rPr lang="en" sz="1600" dirty="0" smtClean="0">
                <a:solidFill>
                  <a:srgbClr val="666666"/>
                </a:solidFill>
                <a:latin typeface="Arial"/>
                <a:ea typeface="Arial"/>
                <a:cs typeface="Arial"/>
                <a:sym typeface="Arial"/>
              </a:rPr>
              <a:t>ირითადი ინტერფეისი (მთავარი გვერდი, ავტორიზაციის გვერდი)</a:t>
            </a:r>
            <a:endParaRPr sz="1600" dirty="0" smtClean="0">
              <a:solidFill>
                <a:srgbClr val="666666"/>
              </a:solidFill>
              <a:latin typeface="Arial"/>
              <a:ea typeface="Arial"/>
              <a:cs typeface="Arial"/>
              <a:sym typeface="Arial"/>
            </a:endParaRPr>
          </a:p>
          <a:p>
            <a:pPr marL="457200" lvl="0" indent="-330200" algn="l" rtl="0">
              <a:spcBef>
                <a:spcPts val="0"/>
              </a:spcBef>
              <a:spcAft>
                <a:spcPts val="0"/>
              </a:spcAft>
              <a:buClr>
                <a:srgbClr val="666666"/>
              </a:buClr>
              <a:buSzPts val="1600"/>
              <a:buFont typeface="Wingdings" panose="05000000000000000000" pitchFamily="2" charset="2"/>
              <a:buChar char="§"/>
            </a:pPr>
            <a:r>
              <a:rPr lang="ka-GE" sz="1600" dirty="0" smtClean="0">
                <a:solidFill>
                  <a:srgbClr val="666666"/>
                </a:solidFill>
                <a:latin typeface="Arial"/>
                <a:ea typeface="Arial"/>
                <a:cs typeface="Arial"/>
                <a:sym typeface="Arial"/>
              </a:rPr>
              <a:t>მ</a:t>
            </a:r>
            <a:r>
              <a:rPr lang="en" sz="1600" dirty="0" smtClean="0">
                <a:solidFill>
                  <a:srgbClr val="666666"/>
                </a:solidFill>
                <a:latin typeface="Arial"/>
                <a:ea typeface="Arial"/>
                <a:cs typeface="Arial"/>
                <a:sym typeface="Arial"/>
              </a:rPr>
              <a:t>ომხმარებლის პირადი გვერდი</a:t>
            </a:r>
            <a:endParaRPr sz="1600" dirty="0" smtClean="0">
              <a:solidFill>
                <a:srgbClr val="666666"/>
              </a:solidFill>
              <a:latin typeface="Arial"/>
              <a:ea typeface="Arial"/>
              <a:cs typeface="Arial"/>
              <a:sym typeface="Arial"/>
            </a:endParaRPr>
          </a:p>
          <a:p>
            <a:pPr marL="457200" lvl="0" indent="-330200" algn="l" rtl="0">
              <a:spcBef>
                <a:spcPts val="0"/>
              </a:spcBef>
              <a:spcAft>
                <a:spcPts val="0"/>
              </a:spcAft>
              <a:buClr>
                <a:srgbClr val="666666"/>
              </a:buClr>
              <a:buSzPts val="1600"/>
              <a:buFont typeface="Wingdings" panose="05000000000000000000" pitchFamily="2" charset="2"/>
              <a:buChar char="§"/>
            </a:pPr>
            <a:r>
              <a:rPr lang="en" sz="1600" dirty="0" smtClean="0">
                <a:solidFill>
                  <a:srgbClr val="666666"/>
                </a:solidFill>
                <a:latin typeface="Arial"/>
                <a:ea typeface="Arial"/>
                <a:cs typeface="Arial"/>
                <a:sym typeface="Arial"/>
              </a:rPr>
              <a:t>კომპანიის პირადი გვერდი</a:t>
            </a:r>
            <a:endParaRPr sz="1600" dirty="0" smtClean="0">
              <a:solidFill>
                <a:srgbClr val="666666"/>
              </a:solidFill>
              <a:latin typeface="Arial"/>
              <a:ea typeface="Arial"/>
              <a:cs typeface="Arial"/>
              <a:sym typeface="Arial"/>
            </a:endParaRPr>
          </a:p>
          <a:p>
            <a:pPr marL="457200" lvl="0" indent="-330200" algn="l" rtl="0">
              <a:spcBef>
                <a:spcPts val="0"/>
              </a:spcBef>
              <a:spcAft>
                <a:spcPts val="0"/>
              </a:spcAft>
              <a:buClr>
                <a:srgbClr val="666666"/>
              </a:buClr>
              <a:buSzPts val="1600"/>
              <a:buFont typeface="Wingdings" panose="05000000000000000000" pitchFamily="2" charset="2"/>
              <a:buChar char="§"/>
            </a:pPr>
            <a:r>
              <a:rPr lang="en" sz="1600" dirty="0" smtClean="0">
                <a:solidFill>
                  <a:srgbClr val="666666"/>
                </a:solidFill>
                <a:latin typeface="Arial"/>
                <a:ea typeface="Arial"/>
                <a:cs typeface="Arial"/>
                <a:sym typeface="Arial"/>
              </a:rPr>
              <a:t>კომპანიის შესახებ დეტალური ინფომაციის გვერდი, შეფასების საშუალებით</a:t>
            </a:r>
            <a:endParaRPr sz="1600" dirty="0">
              <a:solidFill>
                <a:srgbClr val="666666"/>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2648224" y="685717"/>
            <a:ext cx="3960952"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Application Tier</a:t>
            </a:r>
            <a:endParaRPr dirty="0"/>
          </a:p>
          <a:p>
            <a:pPr marL="0" lvl="0" indent="0" algn="l" rtl="0">
              <a:spcBef>
                <a:spcPts val="0"/>
              </a:spcBef>
              <a:spcAft>
                <a:spcPts val="0"/>
              </a:spcAft>
              <a:buNone/>
            </a:pPr>
            <a:endParaRPr dirty="0"/>
          </a:p>
        </p:txBody>
      </p:sp>
      <p:sp>
        <p:nvSpPr>
          <p:cNvPr id="139" name="Google Shape;139;p24"/>
          <p:cNvSpPr txBox="1">
            <a:spLocks noGrp="1"/>
          </p:cNvSpPr>
          <p:nvPr>
            <p:ph type="body" idx="1"/>
          </p:nvPr>
        </p:nvSpPr>
        <p:spPr>
          <a:xfrm>
            <a:off x="471900" y="1835426"/>
            <a:ext cx="8313600" cy="2793849"/>
          </a:xfrm>
          <a:prstGeom prst="rect">
            <a:avLst/>
          </a:prstGeom>
        </p:spPr>
        <p:txBody>
          <a:bodyPr spcFirstLastPara="1" wrap="square" lIns="91425" tIns="91425" rIns="91425" bIns="91425" anchor="t" anchorCtr="0">
            <a:noAutofit/>
          </a:bodyPr>
          <a:lstStyle/>
          <a:p>
            <a:pPr marL="0" lvl="0" indent="0">
              <a:buNone/>
            </a:pPr>
            <a:endParaRPr lang="ka-GE" sz="1800" dirty="0">
              <a:solidFill>
                <a:srgbClr val="666666"/>
              </a:solidFill>
              <a:latin typeface="Arial"/>
              <a:ea typeface="Arial"/>
              <a:cs typeface="Arial"/>
              <a:sym typeface="Arial"/>
            </a:endParaRPr>
          </a:p>
          <a:p>
            <a:pPr marL="0" lvl="0" indent="0">
              <a:buNone/>
            </a:pPr>
            <a:r>
              <a:rPr lang="ka-GE" sz="1800" dirty="0">
                <a:solidFill>
                  <a:srgbClr val="666666"/>
                </a:solidFill>
                <a:latin typeface="Arial"/>
                <a:ea typeface="Arial"/>
                <a:cs typeface="Arial"/>
                <a:sym typeface="Arial"/>
              </a:rPr>
              <a:t>ამოცანის გადასაწყვეტად გამოვიყენებთ </a:t>
            </a:r>
            <a:r>
              <a:rPr lang="en-US" sz="1800" dirty="0" err="1">
                <a:solidFill>
                  <a:srgbClr val="666666"/>
                </a:solidFill>
                <a:latin typeface="Arial"/>
                <a:ea typeface="Arial"/>
                <a:cs typeface="Arial"/>
                <a:sym typeface="Arial"/>
              </a:rPr>
              <a:t>Laravel</a:t>
            </a:r>
            <a:r>
              <a:rPr lang="en-US" sz="1800" dirty="0">
                <a:solidFill>
                  <a:srgbClr val="666666"/>
                </a:solidFill>
                <a:latin typeface="Arial"/>
                <a:ea typeface="Arial"/>
                <a:cs typeface="Arial"/>
                <a:sym typeface="Arial"/>
              </a:rPr>
              <a:t> </a:t>
            </a:r>
            <a:r>
              <a:rPr lang="ka-GE" sz="1800" dirty="0">
                <a:solidFill>
                  <a:srgbClr val="666666"/>
                </a:solidFill>
                <a:latin typeface="Arial"/>
                <a:ea typeface="Arial"/>
                <a:cs typeface="Arial"/>
                <a:sym typeface="Arial"/>
              </a:rPr>
              <a:t>ტექნოლოგიას. იგი არის </a:t>
            </a:r>
            <a:r>
              <a:rPr lang="en-US" sz="1800" dirty="0">
                <a:solidFill>
                  <a:srgbClr val="666666"/>
                </a:solidFill>
                <a:latin typeface="Arial"/>
                <a:ea typeface="Arial"/>
                <a:cs typeface="Arial"/>
                <a:sym typeface="Arial"/>
              </a:rPr>
              <a:t>Web </a:t>
            </a:r>
            <a:r>
              <a:rPr lang="ka-GE" sz="1800" dirty="0">
                <a:solidFill>
                  <a:srgbClr val="666666"/>
                </a:solidFill>
                <a:latin typeface="Arial"/>
                <a:ea typeface="Arial"/>
                <a:cs typeface="Arial"/>
                <a:sym typeface="Arial"/>
              </a:rPr>
              <a:t>აპლიკაციების ფრეიმვორკი, რომელიც  მიყვება  </a:t>
            </a:r>
            <a:r>
              <a:rPr lang="en-US" sz="1800" dirty="0">
                <a:solidFill>
                  <a:srgbClr val="666666"/>
                </a:solidFill>
                <a:latin typeface="Arial"/>
                <a:ea typeface="Arial"/>
                <a:cs typeface="Arial"/>
                <a:sym typeface="Arial"/>
              </a:rPr>
              <a:t>MVC (Model View Controller) </a:t>
            </a:r>
            <a:r>
              <a:rPr lang="ka-GE" sz="1800" dirty="0">
                <a:solidFill>
                  <a:srgbClr val="666666"/>
                </a:solidFill>
                <a:latin typeface="Arial"/>
                <a:ea typeface="Arial"/>
                <a:cs typeface="Arial"/>
                <a:sym typeface="Arial"/>
              </a:rPr>
              <a:t>სტრუქტურას. ის აადვილებს დეველოპმენტის პროცესს რადგან ჩაშენებული აქვს სხვადასხვა მახასიათებლები: </a:t>
            </a:r>
          </a:p>
          <a:p>
            <a:pPr marL="0" lvl="0" indent="0">
              <a:buNone/>
            </a:pPr>
            <a:r>
              <a:rPr lang="en-US" sz="1800" dirty="0" smtClean="0">
                <a:solidFill>
                  <a:srgbClr val="666666"/>
                </a:solidFill>
                <a:latin typeface="Arial"/>
                <a:ea typeface="Arial"/>
                <a:cs typeface="Arial"/>
                <a:sym typeface="Arial"/>
              </a:rPr>
              <a:t>Authentication</a:t>
            </a:r>
            <a:r>
              <a:rPr lang="en-US" sz="1800" dirty="0">
                <a:solidFill>
                  <a:srgbClr val="666666"/>
                </a:solidFill>
                <a:latin typeface="Arial"/>
                <a:ea typeface="Arial"/>
                <a:cs typeface="Arial"/>
                <a:sym typeface="Arial"/>
              </a:rPr>
              <a:t>, </a:t>
            </a:r>
            <a:r>
              <a:rPr lang="en-US" sz="1800" dirty="0" smtClean="0">
                <a:solidFill>
                  <a:srgbClr val="666666"/>
                </a:solidFill>
                <a:latin typeface="Arial"/>
                <a:ea typeface="Arial"/>
                <a:cs typeface="Arial"/>
                <a:sym typeface="Arial"/>
              </a:rPr>
              <a:t>Mail</a:t>
            </a:r>
            <a:r>
              <a:rPr lang="en-US" sz="1800" dirty="0">
                <a:solidFill>
                  <a:srgbClr val="666666"/>
                </a:solidFill>
                <a:latin typeface="Arial"/>
                <a:ea typeface="Arial"/>
                <a:cs typeface="Arial"/>
                <a:sym typeface="Arial"/>
              </a:rPr>
              <a:t>, </a:t>
            </a:r>
            <a:r>
              <a:rPr lang="en-US" sz="1800" dirty="0" smtClean="0">
                <a:solidFill>
                  <a:srgbClr val="666666"/>
                </a:solidFill>
                <a:latin typeface="Arial"/>
                <a:ea typeface="Arial"/>
                <a:cs typeface="Arial"/>
                <a:sym typeface="Arial"/>
              </a:rPr>
              <a:t>Routing</a:t>
            </a:r>
            <a:r>
              <a:rPr lang="en-US" sz="1800" dirty="0">
                <a:solidFill>
                  <a:srgbClr val="666666"/>
                </a:solidFill>
                <a:latin typeface="Arial"/>
                <a:ea typeface="Arial"/>
                <a:cs typeface="Arial"/>
                <a:sym typeface="Arial"/>
              </a:rPr>
              <a:t>, </a:t>
            </a:r>
            <a:r>
              <a:rPr lang="en-US" sz="1800" dirty="0" smtClean="0">
                <a:solidFill>
                  <a:srgbClr val="666666"/>
                </a:solidFill>
                <a:latin typeface="Arial"/>
                <a:ea typeface="Arial"/>
                <a:cs typeface="Arial"/>
                <a:sym typeface="Arial"/>
              </a:rPr>
              <a:t>Sessions </a:t>
            </a:r>
            <a:r>
              <a:rPr lang="ka-GE" sz="1800" dirty="0">
                <a:solidFill>
                  <a:srgbClr val="666666"/>
                </a:solidFill>
                <a:latin typeface="Arial"/>
                <a:ea typeface="Arial"/>
                <a:cs typeface="Arial"/>
                <a:sym typeface="Arial"/>
              </a:rPr>
              <a:t>და სხვა.</a:t>
            </a:r>
          </a:p>
          <a:p>
            <a:pPr marL="0" lvl="0" indent="0">
              <a:buNone/>
            </a:pPr>
            <a:endParaRPr lang="ka-GE" sz="1800" dirty="0">
              <a:solidFill>
                <a:srgbClr val="666666"/>
              </a:solidFill>
              <a:latin typeface="Arial"/>
              <a:ea typeface="Arial"/>
              <a:cs typeface="Arial"/>
              <a:sym typeface="Arial"/>
            </a:endParaRPr>
          </a:p>
          <a:p>
            <a:pPr marL="0" lvl="0" indent="0" algn="l" rtl="0">
              <a:spcBef>
                <a:spcPts val="0"/>
              </a:spcBef>
              <a:spcAft>
                <a:spcPts val="0"/>
              </a:spcAft>
              <a:buNone/>
            </a:pPr>
            <a:endParaRPr sz="1800" dirty="0">
              <a:solidFill>
                <a:srgbClr val="666666"/>
              </a:solidFill>
              <a:latin typeface="Arial"/>
              <a:ea typeface="Arial"/>
              <a:cs typeface="Arial"/>
              <a:sym typeface="Arial"/>
            </a:endParaRPr>
          </a:p>
        </p:txBody>
      </p:sp>
      <p:sp>
        <p:nvSpPr>
          <p:cNvPr id="140" name="Google Shape;140;p24"/>
          <p:cNvSpPr txBox="1">
            <a:spLocks noGrp="1"/>
          </p:cNvSpPr>
          <p:nvPr>
            <p:ph type="body" idx="2"/>
          </p:nvPr>
        </p:nvSpPr>
        <p:spPr>
          <a:xfrm rot="10800000" flipH="1">
            <a:off x="8314775" y="4392572"/>
            <a:ext cx="121500" cy="11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a:p>
            <a:pPr marL="0" lvl="0" indent="0" algn="l" rtl="0">
              <a:spcBef>
                <a:spcPts val="1600"/>
              </a:spcBef>
              <a:spcAft>
                <a:spcPts val="160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2612126" y="543339"/>
            <a:ext cx="3132691" cy="91670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Database Tier</a:t>
            </a:r>
            <a:endParaRPr dirty="0"/>
          </a:p>
          <a:p>
            <a:pPr marL="0" lvl="0" indent="0" algn="l" rtl="0">
              <a:spcBef>
                <a:spcPts val="0"/>
              </a:spcBef>
              <a:spcAft>
                <a:spcPts val="0"/>
              </a:spcAft>
              <a:buNone/>
            </a:pPr>
            <a:endParaRPr dirty="0"/>
          </a:p>
        </p:txBody>
      </p:sp>
      <p:sp>
        <p:nvSpPr>
          <p:cNvPr id="146" name="Google Shape;146;p25"/>
          <p:cNvSpPr txBox="1">
            <a:spLocks noGrp="1"/>
          </p:cNvSpPr>
          <p:nvPr>
            <p:ph type="body" idx="1"/>
          </p:nvPr>
        </p:nvSpPr>
        <p:spPr>
          <a:xfrm>
            <a:off x="471900" y="1919075"/>
            <a:ext cx="5377500" cy="2427638"/>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ka-GE" sz="1800" dirty="0" smtClean="0"/>
              <a:t>მ</a:t>
            </a:r>
            <a:r>
              <a:rPr lang="en" sz="1800" dirty="0" smtClean="0"/>
              <a:t>ონაცემებთან </a:t>
            </a:r>
            <a:r>
              <a:rPr lang="en" sz="1800" dirty="0"/>
              <a:t>სამუშაოდ ჩვენ გამოვიყენებთ </a:t>
            </a:r>
            <a:r>
              <a:rPr lang="en" sz="1800" dirty="0" smtClean="0"/>
              <a:t>ORACLE Database_ს</a:t>
            </a:r>
            <a:r>
              <a:rPr lang="en" sz="1800" dirty="0"/>
              <a:t>. </a:t>
            </a:r>
            <a:r>
              <a:rPr lang="ka-GE" sz="1800" dirty="0"/>
              <a:t>ე</a:t>
            </a:r>
            <a:r>
              <a:rPr lang="en" sz="1800" dirty="0" smtClean="0"/>
              <a:t>ს </a:t>
            </a:r>
            <a:r>
              <a:rPr lang="en" sz="1800" dirty="0"/>
              <a:t>არის რელაციური მონაცემთა ბაზა, რომელიც საშუალებას გვაძლევს სწრაფად და უსაფრთხოდ შევინახოთ </a:t>
            </a:r>
            <a:r>
              <a:rPr lang="ka-GE" sz="1800" dirty="0" smtClean="0"/>
              <a:t>და დავამუშავოთ </a:t>
            </a:r>
            <a:r>
              <a:rPr lang="en" sz="1800" dirty="0" smtClean="0"/>
              <a:t>ინფორმაცია</a:t>
            </a:r>
            <a:r>
              <a:rPr lang="ka-GE" sz="1800" dirty="0" smtClean="0"/>
              <a:t>, </a:t>
            </a:r>
            <a:endParaRPr sz="1800" dirty="0"/>
          </a:p>
        </p:txBody>
      </p:sp>
      <p:sp>
        <p:nvSpPr>
          <p:cNvPr id="147" name="Google Shape;147;p25"/>
          <p:cNvSpPr txBox="1">
            <a:spLocks noGrp="1"/>
          </p:cNvSpPr>
          <p:nvPr>
            <p:ph type="body" idx="2"/>
          </p:nvPr>
        </p:nvSpPr>
        <p:spPr>
          <a:xfrm>
            <a:off x="8258725" y="4511075"/>
            <a:ext cx="435300" cy="8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a:p>
            <a:pPr marL="0" lvl="0" indent="0" algn="l" rtl="0">
              <a:spcBef>
                <a:spcPts val="1600"/>
              </a:spcBef>
              <a:spcAft>
                <a:spcPts val="160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350" y="1919075"/>
            <a:ext cx="2486025" cy="2371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636104" y="1775791"/>
            <a:ext cx="8170831" cy="29026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ka-GE" sz="4400" dirty="0">
                <a:solidFill>
                  <a:srgbClr val="0070C0"/>
                </a:solidFill>
              </a:rPr>
              <a:t>მ</a:t>
            </a:r>
            <a:r>
              <a:rPr lang="en" sz="4400" dirty="0" smtClean="0">
                <a:solidFill>
                  <a:srgbClr val="0070C0"/>
                </a:solidFill>
              </a:rPr>
              <a:t>ადლობა ყურადღებისთვის</a:t>
            </a:r>
            <a:br>
              <a:rPr lang="en" sz="4400" dirty="0" smtClean="0">
                <a:solidFill>
                  <a:srgbClr val="0070C0"/>
                </a:solidFill>
              </a:rPr>
            </a:br>
            <a:r>
              <a:rPr lang="en" sz="4400" dirty="0" smtClean="0">
                <a:solidFill>
                  <a:schemeClr val="accent2">
                    <a:lumMod val="75000"/>
                  </a:schemeClr>
                </a:solidFill>
              </a:rPr>
              <a:t>Thanks for your attention</a:t>
            </a:r>
            <a:endParaRPr sz="4400" dirty="0">
              <a:solidFill>
                <a:schemeClr val="accent2">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9" y="616227"/>
            <a:ext cx="8222100" cy="964426"/>
          </a:xfrm>
        </p:spPr>
        <p:txBody>
          <a:bodyPr/>
          <a:lstStyle/>
          <a:p>
            <a:pPr algn="ctr"/>
            <a:r>
              <a:rPr lang="ka-GE" dirty="0" smtClean="0"/>
              <a:t>შესავალი</a:t>
            </a:r>
            <a:br>
              <a:rPr lang="ka-GE" dirty="0" smtClean="0"/>
            </a:br>
            <a:endParaRPr lang="en-US" dirty="0"/>
          </a:p>
        </p:txBody>
      </p:sp>
      <p:sp>
        <p:nvSpPr>
          <p:cNvPr id="3" name="Rectangle 2"/>
          <p:cNvSpPr/>
          <p:nvPr/>
        </p:nvSpPr>
        <p:spPr>
          <a:xfrm>
            <a:off x="324679" y="1649067"/>
            <a:ext cx="4459356" cy="2236510"/>
          </a:xfrm>
          <a:prstGeom prst="rect">
            <a:avLst/>
          </a:prstGeom>
        </p:spPr>
        <p:txBody>
          <a:bodyPr wrap="square">
            <a:spAutoFit/>
          </a:bodyPr>
          <a:lstStyle/>
          <a:p>
            <a:pPr lvl="0">
              <a:spcAft>
                <a:spcPts val="1600"/>
              </a:spcAft>
            </a:pPr>
            <a:endParaRPr lang="ka-GE" dirty="0" smtClean="0"/>
          </a:p>
          <a:p>
            <a:pPr lvl="0">
              <a:spcAft>
                <a:spcPts val="1600"/>
              </a:spcAft>
            </a:pPr>
            <a:r>
              <a:rPr lang="ka-GE" dirty="0" smtClean="0"/>
              <a:t>დღეს </a:t>
            </a:r>
            <a:r>
              <a:rPr lang="ka-GE" dirty="0"/>
              <a:t>უამრავი ერთმანეთის მსგავსი </a:t>
            </a:r>
            <a:r>
              <a:rPr lang="ka-GE" dirty="0" smtClean="0"/>
              <a:t>პროფილის </a:t>
            </a:r>
            <a:r>
              <a:rPr lang="ka-GE" dirty="0"/>
              <a:t>კომპანიაა </a:t>
            </a:r>
            <a:r>
              <a:rPr lang="ka-GE" dirty="0" smtClean="0"/>
              <a:t>ბაზარზე. ამიტომ მომხმარებელს </a:t>
            </a:r>
            <a:r>
              <a:rPr lang="ka-GE" dirty="0"/>
              <a:t>უჭირს არჩევანის </a:t>
            </a:r>
            <a:r>
              <a:rPr lang="ka-GE" dirty="0" smtClean="0"/>
              <a:t>გაკეთება თუ რომელი აკმაყოფილებს მის მოთხოვნებს </a:t>
            </a:r>
            <a:r>
              <a:rPr lang="ka-GE" dirty="0"/>
              <a:t>და ხშირ შემთხვევაში არ არის დარწმუნებული შეუძლია თუ არა ენდოს ამა თუ იმ ორგანიზაციას. </a:t>
            </a:r>
            <a:r>
              <a:rPr lang="ka-GE" dirty="0" smtClean="0"/>
              <a:t>ჩვენი</a:t>
            </a:r>
            <a:r>
              <a:rPr lang="en-US" dirty="0" smtClean="0"/>
              <a:t> </a:t>
            </a:r>
            <a:r>
              <a:rPr lang="ka-GE" dirty="0" smtClean="0"/>
              <a:t>მიზანი რომ </a:t>
            </a:r>
            <a:r>
              <a:rPr lang="ka-GE" dirty="0"/>
              <a:t>მომხმარებელს გავუადვილოთ ეს პროცესი და შევთავაზოთ </a:t>
            </a:r>
            <a:r>
              <a:rPr lang="ka-GE" dirty="0" smtClean="0"/>
              <a:t>ახალი პლატფორმა.</a:t>
            </a:r>
            <a:endParaRPr lang="ka-G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6987" y="2024602"/>
            <a:ext cx="3954189" cy="259378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362066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921900" y="361196"/>
            <a:ext cx="8222100" cy="104583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ka-GE" dirty="0"/>
              <a:t>რ</a:t>
            </a:r>
            <a:r>
              <a:rPr lang="en" dirty="0" smtClean="0"/>
              <a:t>ა </a:t>
            </a:r>
            <a:r>
              <a:rPr lang="en" dirty="0"/>
              <a:t>არის ვებ აპლიკაცია კომპანიების შეფასებისთვის ?</a:t>
            </a:r>
            <a:endParaRPr dirty="0"/>
          </a:p>
        </p:txBody>
      </p:sp>
      <p:sp>
        <p:nvSpPr>
          <p:cNvPr id="81" name="Google Shape;81;p15"/>
          <p:cNvSpPr txBox="1">
            <a:spLocks noGrp="1"/>
          </p:cNvSpPr>
          <p:nvPr>
            <p:ph type="body" idx="1"/>
          </p:nvPr>
        </p:nvSpPr>
        <p:spPr>
          <a:xfrm>
            <a:off x="471900" y="1919075"/>
            <a:ext cx="8222100" cy="2868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ka-GE" dirty="0" smtClean="0"/>
              <a:t>პ</a:t>
            </a:r>
            <a:r>
              <a:rPr lang="en" dirty="0" smtClean="0"/>
              <a:t>ლატფორმა </a:t>
            </a:r>
            <a:r>
              <a:rPr lang="en" dirty="0"/>
              <a:t>სადაც გაერთიანებულია სხვადასხვა შეფასების აპლიკაციები</a:t>
            </a:r>
            <a:endParaRPr dirty="0"/>
          </a:p>
          <a:p>
            <a:pPr marL="457200" lvl="0" indent="-317500" algn="l" rtl="0">
              <a:spcBef>
                <a:spcPts val="0"/>
              </a:spcBef>
              <a:spcAft>
                <a:spcPts val="0"/>
              </a:spcAft>
              <a:buSzPts val="1400"/>
              <a:buAutoNum type="arabicPeriod"/>
            </a:pPr>
            <a:r>
              <a:rPr lang="en" dirty="0"/>
              <a:t>ის საშუალებას აძლევს მომხმარებელს გააზიაროს საკუთარი გამოცდილება </a:t>
            </a:r>
            <a:endParaRPr dirty="0"/>
          </a:p>
          <a:p>
            <a:pPr marL="457200" lvl="0" indent="-317500" algn="l" rtl="0">
              <a:spcBef>
                <a:spcPts val="0"/>
              </a:spcBef>
              <a:spcAft>
                <a:spcPts val="0"/>
              </a:spcAft>
              <a:buSzPts val="1400"/>
              <a:buAutoNum type="arabicPeriod"/>
            </a:pPr>
            <a:r>
              <a:rPr lang="ka-GE" dirty="0" smtClean="0"/>
              <a:t>ნახოს </a:t>
            </a:r>
            <a:r>
              <a:rPr lang="en" dirty="0" smtClean="0"/>
              <a:t>სხვა </a:t>
            </a:r>
            <a:r>
              <a:rPr lang="en" dirty="0"/>
              <a:t>მომხმარებლების რეკომენდაცია </a:t>
            </a:r>
            <a:endParaRPr dirty="0"/>
          </a:p>
          <a:p>
            <a:pPr marL="457200" lvl="0" indent="-317500" algn="l" rtl="0">
              <a:spcBef>
                <a:spcPts val="0"/>
              </a:spcBef>
              <a:spcAft>
                <a:spcPts val="0"/>
              </a:spcAft>
              <a:buSzPts val="1400"/>
              <a:buAutoNum type="arabicPeriod"/>
            </a:pPr>
            <a:r>
              <a:rPr lang="ka-GE" dirty="0"/>
              <a:t>შ</a:t>
            </a:r>
            <a:r>
              <a:rPr lang="en" dirty="0" smtClean="0"/>
              <a:t>ეაფასოს </a:t>
            </a:r>
            <a:r>
              <a:rPr lang="en" dirty="0"/>
              <a:t>ორგანიზაცია სხვადასხვა კრიტერიუმებით</a:t>
            </a:r>
            <a:endParaRPr dirty="0"/>
          </a:p>
          <a:p>
            <a:pPr marL="457200" lvl="0" indent="-317500" algn="l" rtl="0">
              <a:spcBef>
                <a:spcPts val="0"/>
              </a:spcBef>
              <a:spcAft>
                <a:spcPts val="0"/>
              </a:spcAft>
              <a:buSzPts val="1400"/>
              <a:buAutoNum type="arabicPeriod"/>
            </a:pPr>
            <a:r>
              <a:rPr lang="ka-GE" dirty="0"/>
              <a:t>ნ</a:t>
            </a:r>
            <a:r>
              <a:rPr lang="en" dirty="0" smtClean="0"/>
              <a:t>ახოს </a:t>
            </a:r>
            <a:r>
              <a:rPr lang="en" dirty="0"/>
              <a:t>სხვა მომხმარებლების შეფასებები მრავალი მახასიათებლით </a:t>
            </a:r>
            <a:endParaRPr dirty="0"/>
          </a:p>
          <a:p>
            <a:pPr marL="457200" lvl="0" indent="-317500" algn="l" rtl="0">
              <a:spcBef>
                <a:spcPts val="0"/>
              </a:spcBef>
              <a:spcAft>
                <a:spcPts val="0"/>
              </a:spcAft>
              <a:buSzPts val="1400"/>
              <a:buAutoNum type="arabicPeriod"/>
            </a:pPr>
            <a:r>
              <a:rPr lang="ka-GE" dirty="0" smtClean="0"/>
              <a:t>მოიძიოს მისთვის სასურველი</a:t>
            </a:r>
            <a:r>
              <a:rPr lang="en" dirty="0" smtClean="0"/>
              <a:t> </a:t>
            </a:r>
            <a:r>
              <a:rPr lang="en" dirty="0"/>
              <a:t>ორგანიზაცია </a:t>
            </a:r>
            <a:endParaRPr dirty="0"/>
          </a:p>
          <a:p>
            <a:pPr marL="457200" lvl="0" indent="-317500" algn="l" rtl="0">
              <a:spcBef>
                <a:spcPts val="0"/>
              </a:spcBef>
              <a:spcAft>
                <a:spcPts val="0"/>
              </a:spcAft>
              <a:buSzPts val="1400"/>
              <a:buAutoNum type="arabicPeriod"/>
            </a:pPr>
            <a:r>
              <a:rPr lang="ka-GE" dirty="0" smtClean="0"/>
              <a:t>მი</a:t>
            </a:r>
            <a:r>
              <a:rPr lang="en" dirty="0" smtClean="0"/>
              <a:t>იიღოს კომპანიაზე</a:t>
            </a:r>
            <a:r>
              <a:rPr lang="ka-GE" dirty="0" smtClean="0"/>
              <a:t> ზოგადი</a:t>
            </a:r>
            <a:r>
              <a:rPr lang="en" dirty="0" smtClean="0"/>
              <a:t> ინფორმაცია</a:t>
            </a:r>
            <a:endParaRP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1161013" y="566447"/>
            <a:ext cx="6306587"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ka-GE" dirty="0"/>
              <a:t>რ</a:t>
            </a:r>
            <a:r>
              <a:rPr lang="en" dirty="0" smtClean="0"/>
              <a:t>ატომ </a:t>
            </a:r>
            <a:r>
              <a:rPr lang="en" dirty="0"/>
              <a:t>ვებ აპლიკაცია კომპანიების </a:t>
            </a:r>
            <a:r>
              <a:rPr lang="en" dirty="0" smtClean="0"/>
              <a:t>შეფასებისთვის?</a:t>
            </a:r>
            <a:endParaRPr dirty="0"/>
          </a:p>
        </p:txBody>
      </p:sp>
      <p:sp>
        <p:nvSpPr>
          <p:cNvPr id="88" name="Google Shape;88;p16"/>
          <p:cNvSpPr txBox="1">
            <a:spLocks noGrp="1"/>
          </p:cNvSpPr>
          <p:nvPr>
            <p:ph type="body" idx="1"/>
          </p:nvPr>
        </p:nvSpPr>
        <p:spPr>
          <a:xfrm>
            <a:off x="670683" y="1985336"/>
            <a:ext cx="8222100" cy="3085200"/>
          </a:xfrm>
          <a:prstGeom prst="rect">
            <a:avLst/>
          </a:prstGeom>
        </p:spPr>
        <p:txBody>
          <a:bodyPr spcFirstLastPara="1" wrap="square" lIns="91425" tIns="91425" rIns="91425" bIns="91425" anchor="t" anchorCtr="0">
            <a:noAutofit/>
          </a:bodyPr>
          <a:lstStyle/>
          <a:p>
            <a:pPr>
              <a:buFont typeface="Wingdings" panose="05000000000000000000" pitchFamily="2" charset="2"/>
              <a:buChar char="Ø"/>
            </a:pPr>
            <a:r>
              <a:rPr lang="ka-GE" sz="1400" dirty="0" smtClean="0"/>
              <a:t>ხ</a:t>
            </a:r>
            <a:r>
              <a:rPr lang="en" sz="1400" dirty="0" smtClean="0"/>
              <a:t>ელმისაწვდომია </a:t>
            </a:r>
            <a:r>
              <a:rPr lang="en" sz="1400" dirty="0"/>
              <a:t>ყველასთვის</a:t>
            </a:r>
            <a:endParaRPr sz="1400" dirty="0"/>
          </a:p>
          <a:p>
            <a:pPr>
              <a:buFont typeface="Wingdings" panose="05000000000000000000" pitchFamily="2" charset="2"/>
              <a:buChar char="Ø"/>
            </a:pPr>
            <a:r>
              <a:rPr lang="en" sz="1400" dirty="0"/>
              <a:t>არ საჭიროებს ინსტალაციას</a:t>
            </a:r>
            <a:endParaRPr sz="1400" dirty="0"/>
          </a:p>
          <a:p>
            <a:pPr>
              <a:buFont typeface="Wingdings" panose="05000000000000000000" pitchFamily="2" charset="2"/>
              <a:buChar char="Ø"/>
            </a:pPr>
            <a:r>
              <a:rPr lang="en" sz="1400" dirty="0"/>
              <a:t>ერგება ყველა </a:t>
            </a:r>
            <a:r>
              <a:rPr lang="ka-GE" sz="1400" dirty="0" smtClean="0"/>
              <a:t>მოწყობილობას</a:t>
            </a:r>
            <a:endParaRPr sz="1400" dirty="0"/>
          </a:p>
          <a:p>
            <a:pPr>
              <a:buFont typeface="Wingdings" panose="05000000000000000000" pitchFamily="2" charset="2"/>
              <a:buChar char="Ø"/>
            </a:pPr>
            <a:r>
              <a:rPr lang="ka-GE" sz="1400" dirty="0" smtClean="0"/>
              <a:t>ს</a:t>
            </a:r>
            <a:r>
              <a:rPr lang="en" sz="1400" dirty="0" smtClean="0"/>
              <a:t>წრაფია</a:t>
            </a:r>
            <a:endParaRPr sz="1400" dirty="0"/>
          </a:p>
          <a:p>
            <a:pPr>
              <a:buFont typeface="Wingdings" panose="05000000000000000000" pitchFamily="2" charset="2"/>
              <a:buChar char="Ø"/>
            </a:pPr>
            <a:r>
              <a:rPr lang="ka-GE" sz="1400" dirty="0" smtClean="0"/>
              <a:t>მ</a:t>
            </a:r>
            <a:r>
              <a:rPr lang="en" sz="1400" dirty="0" smtClean="0"/>
              <a:t>რავალფეროვანი</a:t>
            </a:r>
            <a:endParaRPr sz="1400" dirty="0"/>
          </a:p>
          <a:p>
            <a:pPr>
              <a:buFont typeface="Wingdings" panose="05000000000000000000" pitchFamily="2" charset="2"/>
              <a:buChar char="Ø"/>
            </a:pPr>
            <a:r>
              <a:rPr lang="ka-GE" sz="1400" dirty="0" smtClean="0"/>
              <a:t>შ</a:t>
            </a:r>
            <a:r>
              <a:rPr lang="en" sz="1400" dirty="0" smtClean="0"/>
              <a:t>ეიცავს </a:t>
            </a:r>
            <a:r>
              <a:rPr lang="en" sz="1400" dirty="0"/>
              <a:t>ამომწურავ ინფორმაციას</a:t>
            </a:r>
            <a:endParaRPr sz="1400" dirty="0"/>
          </a:p>
          <a:p>
            <a:pPr>
              <a:buFont typeface="Wingdings" panose="05000000000000000000" pitchFamily="2" charset="2"/>
              <a:buChar char="Ø"/>
            </a:pPr>
            <a:r>
              <a:rPr lang="ka-GE" sz="1400" dirty="0" smtClean="0"/>
              <a:t>ა</a:t>
            </a:r>
            <a:r>
              <a:rPr lang="en" sz="1400" dirty="0" smtClean="0"/>
              <a:t>ქვს </a:t>
            </a:r>
            <a:r>
              <a:rPr lang="en" sz="1400" dirty="0"/>
              <a:t>დახვეწილი </a:t>
            </a:r>
            <a:r>
              <a:rPr lang="en" sz="1400" dirty="0" smtClean="0"/>
              <a:t>დიზაინი</a:t>
            </a:r>
            <a:endParaRPr lang="ka-GE" sz="1400" dirty="0" smtClean="0"/>
          </a:p>
          <a:p>
            <a:pPr>
              <a:buFont typeface="Wingdings" panose="05000000000000000000" pitchFamily="2" charset="2"/>
              <a:buChar char="Ø"/>
            </a:pPr>
            <a:r>
              <a:rPr lang="ka-GE" sz="1400" dirty="0" smtClean="0"/>
              <a:t>გათვლილია , როგორც ქართულენოვან ასევე საერთაშორისო მომხმარებელზე</a:t>
            </a:r>
            <a:endParaRPr sz="14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405638" y="494228"/>
            <a:ext cx="3742291"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     ტექნოლოგიები</a:t>
            </a:r>
            <a:endParaRPr dirty="0"/>
          </a:p>
        </p:txBody>
      </p:sp>
      <p:sp>
        <p:nvSpPr>
          <p:cNvPr id="94" name="Google Shape;94;p17"/>
          <p:cNvSpPr txBox="1">
            <a:spLocks noGrp="1"/>
          </p:cNvSpPr>
          <p:nvPr>
            <p:ph type="body" idx="1"/>
          </p:nvPr>
        </p:nvSpPr>
        <p:spPr>
          <a:xfrm>
            <a:off x="346005" y="2142243"/>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dirty="0"/>
              <a:t>Database - ORACLE Database 12C</a:t>
            </a:r>
            <a:endParaRPr dirty="0"/>
          </a:p>
          <a:p>
            <a:pPr marL="457200" lvl="0" indent="-342900" algn="l" rtl="0">
              <a:spcBef>
                <a:spcPts val="0"/>
              </a:spcBef>
              <a:spcAft>
                <a:spcPts val="0"/>
              </a:spcAft>
              <a:buSzPts val="1800"/>
              <a:buAutoNum type="arabicPeriod"/>
            </a:pPr>
            <a:r>
              <a:rPr lang="en" dirty="0"/>
              <a:t>Back End - Laravel framework</a:t>
            </a:r>
            <a:endParaRPr dirty="0"/>
          </a:p>
          <a:p>
            <a:pPr marL="457200" lvl="0" indent="-342900" algn="l" rtl="0">
              <a:spcBef>
                <a:spcPts val="0"/>
              </a:spcBef>
              <a:spcAft>
                <a:spcPts val="0"/>
              </a:spcAft>
              <a:buSzPts val="1800"/>
              <a:buAutoNum type="arabicPeriod"/>
            </a:pPr>
            <a:r>
              <a:rPr lang="en" dirty="0"/>
              <a:t>Front End - Vue.js, Bootstrap, Javascript, HTML/CSS</a:t>
            </a:r>
            <a:endParaRPr dirty="0"/>
          </a:p>
          <a:p>
            <a:pPr marL="457200" lvl="0" indent="-342900" algn="l" rtl="0">
              <a:spcBef>
                <a:spcPts val="0"/>
              </a:spcBef>
              <a:spcAft>
                <a:spcPts val="0"/>
              </a:spcAft>
              <a:buSzPts val="1800"/>
              <a:buAutoNum type="arabicPeriod"/>
            </a:pPr>
            <a:r>
              <a:rPr lang="en" dirty="0"/>
              <a:t>Version Control System - Git/Github</a:t>
            </a:r>
            <a:endParaRPr dirty="0"/>
          </a:p>
          <a:p>
            <a:pPr marL="457200" lvl="0" indent="0" algn="l" rtl="0">
              <a:spcBef>
                <a:spcPts val="1600"/>
              </a:spcBef>
              <a:spcAft>
                <a:spcPts val="160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81" y="3611459"/>
            <a:ext cx="1393637" cy="1393637"/>
          </a:xfrm>
          <a:prstGeom prst="ellipse">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698" y="432936"/>
            <a:ext cx="3051817" cy="16271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5837" y="3680028"/>
            <a:ext cx="1467741" cy="1233527"/>
          </a:xfrm>
          <a:prstGeom prst="ellipse">
            <a:avLst/>
          </a:prstGeom>
          <a:ln>
            <a:noFill/>
          </a:ln>
          <a:effectLst>
            <a:softEdge rad="112500"/>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732" y="3680028"/>
            <a:ext cx="1388020" cy="1202951"/>
          </a:xfrm>
          <a:prstGeom prst="ellipse">
            <a:avLst/>
          </a:prstGeom>
          <a:ln>
            <a:noFill/>
          </a:ln>
          <a:effectLst>
            <a:softEdge rad="112500"/>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9906" y="3565663"/>
            <a:ext cx="1409622" cy="1409622"/>
          </a:xfrm>
          <a:prstGeom prst="ellipse">
            <a:avLst/>
          </a:prstGeom>
          <a:ln>
            <a:noFill/>
          </a:ln>
          <a:effectLst>
            <a:softEdge rad="112500"/>
          </a:effec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3834" y="3673238"/>
            <a:ext cx="1358713" cy="1194473"/>
          </a:xfrm>
          <a:prstGeom prst="ellipse">
            <a:avLst/>
          </a:prstGeom>
          <a:ln>
            <a:noFill/>
          </a:ln>
          <a:effectLst>
            <a:softEdge rad="112500"/>
          </a:effectLst>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232547" y="3729070"/>
            <a:ext cx="1260804" cy="1104866"/>
          </a:xfrm>
          <a:prstGeom prst="ellipse">
            <a:avLst/>
          </a:prstGeom>
          <a:ln>
            <a:noFill/>
          </a:ln>
          <a:effectLst>
            <a:softEdge rad="112500"/>
          </a:effec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00709" y="2475442"/>
            <a:ext cx="1926806" cy="9298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270407" y="591103"/>
            <a:ext cx="6571060" cy="53022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იმპლემენტაცია</a:t>
            </a:r>
            <a:endParaRPr dirty="0"/>
          </a:p>
        </p:txBody>
      </p:sp>
      <p:pic>
        <p:nvPicPr>
          <p:cNvPr id="100" name="Google Shape;100;p18"/>
          <p:cNvPicPr preferRelativeResize="0"/>
          <p:nvPr/>
        </p:nvPicPr>
        <p:blipFill>
          <a:blip r:embed="rId3">
            <a:alphaModFix/>
          </a:blip>
          <a:stretch>
            <a:fillRect/>
          </a:stretch>
        </p:blipFill>
        <p:spPr>
          <a:xfrm>
            <a:off x="2902728" y="1643270"/>
            <a:ext cx="3306417" cy="337267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669202" y="432887"/>
            <a:ext cx="133898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                                         Flows</a:t>
            </a:r>
            <a:endParaRPr dirty="0"/>
          </a:p>
          <a:p>
            <a:pPr marL="0" lvl="0" indent="0" algn="l" rtl="0">
              <a:spcBef>
                <a:spcPts val="0"/>
              </a:spcBef>
              <a:spcAft>
                <a:spcPts val="0"/>
              </a:spcAft>
              <a:buNone/>
            </a:pPr>
            <a:endParaRPr dirty="0"/>
          </a:p>
        </p:txBody>
      </p:sp>
      <p:sp>
        <p:nvSpPr>
          <p:cNvPr id="106" name="Google Shape;106;p1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07" name="Google Shape;107;p19"/>
          <p:cNvPicPr preferRelativeResize="0"/>
          <p:nvPr/>
        </p:nvPicPr>
        <p:blipFill>
          <a:blip r:embed="rId3">
            <a:alphaModFix/>
          </a:blip>
          <a:stretch>
            <a:fillRect/>
          </a:stretch>
        </p:blipFill>
        <p:spPr>
          <a:xfrm>
            <a:off x="5094321" y="947530"/>
            <a:ext cx="2501594" cy="3985369"/>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84" y="1465800"/>
            <a:ext cx="4054474" cy="3467099"/>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ka-GE" dirty="0" smtClean="0"/>
              <a:t>მ</a:t>
            </a:r>
            <a:r>
              <a:rPr lang="en" dirty="0" smtClean="0"/>
              <a:t>რავალშრიანი </a:t>
            </a:r>
            <a:r>
              <a:rPr lang="en" dirty="0"/>
              <a:t>არქიტექტურა</a:t>
            </a:r>
            <a:endParaRPr dirty="0"/>
          </a:p>
        </p:txBody>
      </p:sp>
      <p:sp>
        <p:nvSpPr>
          <p:cNvPr id="113" name="Google Shape;113;p20"/>
          <p:cNvSpPr txBox="1">
            <a:spLocks noGrp="1"/>
          </p:cNvSpPr>
          <p:nvPr>
            <p:ph type="body" idx="1"/>
          </p:nvPr>
        </p:nvSpPr>
        <p:spPr>
          <a:xfrm>
            <a:off x="604422" y="2058223"/>
            <a:ext cx="8222100" cy="2710200"/>
          </a:xfrm>
          <a:prstGeom prst="rect">
            <a:avLst/>
          </a:prstGeom>
        </p:spPr>
        <p:txBody>
          <a:bodyPr spcFirstLastPara="1" wrap="square" lIns="91425" tIns="91425" rIns="91425" bIns="91425" anchor="t" anchorCtr="0">
            <a:noAutofit/>
          </a:bodyPr>
          <a:lstStyle/>
          <a:p>
            <a:pPr>
              <a:buFont typeface="Wingdings" panose="05000000000000000000" pitchFamily="2" charset="2"/>
              <a:buChar char="v"/>
            </a:pPr>
            <a:r>
              <a:rPr lang="en" dirty="0"/>
              <a:t>მრავალ შრიანი არქიტექტურა ხშირად გამოიყენება აპლიკაციების შექმნისას</a:t>
            </a:r>
            <a:endParaRPr dirty="0"/>
          </a:p>
          <a:p>
            <a:pPr>
              <a:buFont typeface="Wingdings" panose="05000000000000000000" pitchFamily="2" charset="2"/>
              <a:buChar char="v"/>
            </a:pPr>
            <a:r>
              <a:rPr lang="en" dirty="0"/>
              <a:t>თითოეული ნაწილი გაერთიანებული ლოგიკურად მსგავს შრეში</a:t>
            </a:r>
            <a:endParaRPr dirty="0"/>
          </a:p>
          <a:p>
            <a:pPr>
              <a:buFont typeface="Wingdings" panose="05000000000000000000" pitchFamily="2" charset="2"/>
              <a:buChar char="v"/>
            </a:pPr>
            <a:r>
              <a:rPr lang="en" dirty="0"/>
              <a:t>პროექტს ხდის მოქნილს </a:t>
            </a:r>
            <a:endParaRPr dirty="0"/>
          </a:p>
          <a:p>
            <a:pPr>
              <a:buFont typeface="Wingdings" panose="05000000000000000000" pitchFamily="2" charset="2"/>
              <a:buChar char="v"/>
            </a:pPr>
            <a:r>
              <a:rPr lang="ka-GE" dirty="0" smtClean="0"/>
              <a:t>მ</a:t>
            </a:r>
            <a:r>
              <a:rPr lang="en" dirty="0" smtClean="0"/>
              <a:t>ისი </a:t>
            </a:r>
            <a:r>
              <a:rPr lang="en" dirty="0"/>
              <a:t>განახლება უფრო მარტივია</a:t>
            </a:r>
            <a:endParaRPr dirty="0"/>
          </a:p>
          <a:p>
            <a:pPr>
              <a:buFont typeface="Wingdings" panose="05000000000000000000" pitchFamily="2" charset="2"/>
              <a:buChar char="v"/>
            </a:pPr>
            <a:r>
              <a:rPr lang="en" dirty="0" smtClean="0"/>
              <a:t>სწრაფია</a:t>
            </a:r>
            <a:endParaRP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670683" y="453803"/>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ka-GE" dirty="0"/>
              <a:t>ჩ</a:t>
            </a:r>
            <a:r>
              <a:rPr lang="en" dirty="0" smtClean="0"/>
              <a:t>ვენ </a:t>
            </a:r>
            <a:r>
              <a:rPr lang="en" dirty="0"/>
              <a:t>გამოვიყენებთ სამ შრიან </a:t>
            </a:r>
            <a:r>
              <a:rPr lang="en" dirty="0" smtClean="0"/>
              <a:t>ა</a:t>
            </a:r>
            <a:r>
              <a:rPr lang="ka-GE" dirty="0" smtClean="0"/>
              <a:t>რ</a:t>
            </a:r>
            <a:r>
              <a:rPr lang="en" dirty="0" smtClean="0"/>
              <a:t>ქიტექტურას</a:t>
            </a:r>
            <a:endParaRPr dirty="0"/>
          </a:p>
        </p:txBody>
      </p:sp>
      <p:sp>
        <p:nvSpPr>
          <p:cNvPr id="119" name="Google Shape;119;p2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20" name="Google Shape;120;p21"/>
          <p:cNvPicPr preferRelativeResize="0"/>
          <p:nvPr/>
        </p:nvPicPr>
        <p:blipFill>
          <a:blip r:embed="rId3">
            <a:alphaModFix/>
          </a:blip>
          <a:stretch>
            <a:fillRect/>
          </a:stretch>
        </p:blipFill>
        <p:spPr>
          <a:xfrm>
            <a:off x="1579775" y="1820661"/>
            <a:ext cx="6006350" cy="32413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67</TotalTime>
  <Words>428</Words>
  <Application>Microsoft Office PowerPoint</Application>
  <PresentationFormat>On-screen Show (16:9)</PresentationFormat>
  <Paragraphs>59</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Wingdings</vt:lpstr>
      <vt:lpstr>Roboto</vt:lpstr>
      <vt:lpstr>Sylfaen</vt:lpstr>
      <vt:lpstr>Wingdings 3</vt:lpstr>
      <vt:lpstr>Century Gothic</vt:lpstr>
      <vt:lpstr>Arial</vt:lpstr>
      <vt:lpstr>Ion Boardroom</vt:lpstr>
      <vt:lpstr>ვებ აპლიკაცია კომპანიების შეფასებისთვის</vt:lpstr>
      <vt:lpstr>შესავალი </vt:lpstr>
      <vt:lpstr>რა არის ვებ აპლიკაცია კომპანიების შეფასებისთვის ?</vt:lpstr>
      <vt:lpstr>რატომ ვებ აპლიკაცია კომპანიების შეფასებისთვის?</vt:lpstr>
      <vt:lpstr>     ტექნოლოგიები</vt:lpstr>
      <vt:lpstr>იმპლემენტაცია</vt:lpstr>
      <vt:lpstr>                                         Flows </vt:lpstr>
      <vt:lpstr>მრავალშრიანი არქიტექტურა</vt:lpstr>
      <vt:lpstr>ჩვენ გამოვიყენებთ სამ შრიან არქიტექტურას</vt:lpstr>
      <vt:lpstr>სამშრიანი არქიტექტურა</vt:lpstr>
      <vt:lpstr>Presentation Tier </vt:lpstr>
      <vt:lpstr>Application Tier </vt:lpstr>
      <vt:lpstr>Database Tier </vt:lpstr>
      <vt:lpstr>მადლობა ყურადღებისთვის 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ვებ აპლიკაცია კომპანიების შეფასებისთვის</dc:title>
  <dc:creator>Mishiko Samkharadze</dc:creator>
  <cp:lastModifiedBy>Mishiko Samkharadze</cp:lastModifiedBy>
  <cp:revision>16</cp:revision>
  <dcterms:modified xsi:type="dcterms:W3CDTF">2020-01-30T12:16:25Z</dcterms:modified>
</cp:coreProperties>
</file>