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56" r:id="rId2"/>
    <p:sldId id="258" r:id="rId3"/>
    <p:sldId id="257" r:id="rId4"/>
    <p:sldId id="259" r:id="rId5"/>
    <p:sldId id="260" r:id="rId6"/>
    <p:sldId id="262" r:id="rId7"/>
    <p:sldId id="263" r:id="rId8"/>
    <p:sldId id="264" r:id="rId9"/>
    <p:sldId id="265" r:id="rId10"/>
    <p:sldId id="266" r:id="rId11"/>
    <p:sldId id="267" r:id="rId12"/>
    <p:sldId id="26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60"/>
      </p:cViewPr>
      <p:guideLst/>
    </p:cSldViewPr>
  </p:slideViewPr>
  <p:notesTextViewPr>
    <p:cViewPr>
      <p:scale>
        <a:sx n="1" d="1"/>
        <a:sy n="1" d="1"/>
      </p:scale>
      <p:origin x="0" y="0"/>
    </p:cViewPr>
  </p:notesTextViewPr>
  <p:sorterViewPr>
    <p:cViewPr>
      <p:scale>
        <a:sx n="100" d="100"/>
        <a:sy n="100" d="100"/>
      </p:scale>
      <p:origin x="0" y="-23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14BF7B8-8315-4E19-8593-954AC85E0148}" type="datetimeFigureOut">
              <a:rPr lang="en-US" smtClean="0"/>
              <a:t>1/31/2020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59FDA5B-77F6-4815-BBC3-9BFD287DC6E9}" type="slidenum">
              <a:rPr lang="en-US" smtClean="0"/>
              <a:t>‹#›</a:t>
            </a:fld>
            <a:endParaRPr lang="en-US"/>
          </a:p>
        </p:txBody>
      </p:sp>
    </p:spTree>
    <p:extLst>
      <p:ext uri="{BB962C8B-B14F-4D97-AF65-F5344CB8AC3E}">
        <p14:creationId xmlns:p14="http://schemas.microsoft.com/office/powerpoint/2010/main" val="84688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BF7B8-8315-4E19-8593-954AC85E0148}"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FDA5B-77F6-4815-BBC3-9BFD287DC6E9}" type="slidenum">
              <a:rPr lang="en-US" smtClean="0"/>
              <a:t>‹#›</a:t>
            </a:fld>
            <a:endParaRPr lang="en-US"/>
          </a:p>
        </p:txBody>
      </p:sp>
    </p:spTree>
    <p:extLst>
      <p:ext uri="{BB962C8B-B14F-4D97-AF65-F5344CB8AC3E}">
        <p14:creationId xmlns:p14="http://schemas.microsoft.com/office/powerpoint/2010/main" val="2294301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BF7B8-8315-4E19-8593-954AC85E0148}"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FDA5B-77F6-4815-BBC3-9BFD287DC6E9}" type="slidenum">
              <a:rPr lang="en-US" smtClean="0"/>
              <a:t>‹#›</a:t>
            </a:fld>
            <a:endParaRPr lang="en-US"/>
          </a:p>
        </p:txBody>
      </p:sp>
    </p:spTree>
    <p:extLst>
      <p:ext uri="{BB962C8B-B14F-4D97-AF65-F5344CB8AC3E}">
        <p14:creationId xmlns:p14="http://schemas.microsoft.com/office/powerpoint/2010/main" val="2898201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BF7B8-8315-4E19-8593-954AC85E0148}"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FDA5B-77F6-4815-BBC3-9BFD287DC6E9}"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16112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BF7B8-8315-4E19-8593-954AC85E0148}"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FDA5B-77F6-4815-BBC3-9BFD287DC6E9}" type="slidenum">
              <a:rPr lang="en-US" smtClean="0"/>
              <a:t>‹#›</a:t>
            </a:fld>
            <a:endParaRPr lang="en-US"/>
          </a:p>
        </p:txBody>
      </p:sp>
    </p:spTree>
    <p:extLst>
      <p:ext uri="{BB962C8B-B14F-4D97-AF65-F5344CB8AC3E}">
        <p14:creationId xmlns:p14="http://schemas.microsoft.com/office/powerpoint/2010/main" val="656625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14BF7B8-8315-4E19-8593-954AC85E0148}" type="datetimeFigureOut">
              <a:rPr lang="en-US" smtClean="0"/>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9FDA5B-77F6-4815-BBC3-9BFD287DC6E9}" type="slidenum">
              <a:rPr lang="en-US" smtClean="0"/>
              <a:t>‹#›</a:t>
            </a:fld>
            <a:endParaRPr lang="en-US"/>
          </a:p>
        </p:txBody>
      </p:sp>
    </p:spTree>
    <p:extLst>
      <p:ext uri="{BB962C8B-B14F-4D97-AF65-F5344CB8AC3E}">
        <p14:creationId xmlns:p14="http://schemas.microsoft.com/office/powerpoint/2010/main" val="774039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14BF7B8-8315-4E19-8593-954AC85E0148}" type="datetimeFigureOut">
              <a:rPr lang="en-US" smtClean="0"/>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9FDA5B-77F6-4815-BBC3-9BFD287DC6E9}" type="slidenum">
              <a:rPr lang="en-US" smtClean="0"/>
              <a:t>‹#›</a:t>
            </a:fld>
            <a:endParaRPr lang="en-US"/>
          </a:p>
        </p:txBody>
      </p:sp>
    </p:spTree>
    <p:extLst>
      <p:ext uri="{BB962C8B-B14F-4D97-AF65-F5344CB8AC3E}">
        <p14:creationId xmlns:p14="http://schemas.microsoft.com/office/powerpoint/2010/main" val="3374054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4BF7B8-8315-4E19-8593-954AC85E0148}"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FDA5B-77F6-4815-BBC3-9BFD287DC6E9}" type="slidenum">
              <a:rPr lang="en-US" smtClean="0"/>
              <a:t>‹#›</a:t>
            </a:fld>
            <a:endParaRPr lang="en-US"/>
          </a:p>
        </p:txBody>
      </p:sp>
    </p:spTree>
    <p:extLst>
      <p:ext uri="{BB962C8B-B14F-4D97-AF65-F5344CB8AC3E}">
        <p14:creationId xmlns:p14="http://schemas.microsoft.com/office/powerpoint/2010/main" val="3009883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4BF7B8-8315-4E19-8593-954AC85E0148}"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FDA5B-77F6-4815-BBC3-9BFD287DC6E9}" type="slidenum">
              <a:rPr lang="en-US" smtClean="0"/>
              <a:t>‹#›</a:t>
            </a:fld>
            <a:endParaRPr lang="en-US"/>
          </a:p>
        </p:txBody>
      </p:sp>
    </p:spTree>
    <p:extLst>
      <p:ext uri="{BB962C8B-B14F-4D97-AF65-F5344CB8AC3E}">
        <p14:creationId xmlns:p14="http://schemas.microsoft.com/office/powerpoint/2010/main" val="175860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4BF7B8-8315-4E19-8593-954AC85E0148}"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FDA5B-77F6-4815-BBC3-9BFD287DC6E9}" type="slidenum">
              <a:rPr lang="en-US" smtClean="0"/>
              <a:t>‹#›</a:t>
            </a:fld>
            <a:endParaRPr lang="en-US"/>
          </a:p>
        </p:txBody>
      </p:sp>
    </p:spTree>
    <p:extLst>
      <p:ext uri="{BB962C8B-B14F-4D97-AF65-F5344CB8AC3E}">
        <p14:creationId xmlns:p14="http://schemas.microsoft.com/office/powerpoint/2010/main" val="29308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4BF7B8-8315-4E19-8593-954AC85E0148}"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FDA5B-77F6-4815-BBC3-9BFD287DC6E9}" type="slidenum">
              <a:rPr lang="en-US" smtClean="0"/>
              <a:t>‹#›</a:t>
            </a:fld>
            <a:endParaRPr lang="en-US"/>
          </a:p>
        </p:txBody>
      </p:sp>
    </p:spTree>
    <p:extLst>
      <p:ext uri="{BB962C8B-B14F-4D97-AF65-F5344CB8AC3E}">
        <p14:creationId xmlns:p14="http://schemas.microsoft.com/office/powerpoint/2010/main" val="25421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4BF7B8-8315-4E19-8593-954AC85E0148}"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FDA5B-77F6-4815-BBC3-9BFD287DC6E9}" type="slidenum">
              <a:rPr lang="en-US" smtClean="0"/>
              <a:t>‹#›</a:t>
            </a:fld>
            <a:endParaRPr lang="en-US"/>
          </a:p>
        </p:txBody>
      </p:sp>
    </p:spTree>
    <p:extLst>
      <p:ext uri="{BB962C8B-B14F-4D97-AF65-F5344CB8AC3E}">
        <p14:creationId xmlns:p14="http://schemas.microsoft.com/office/powerpoint/2010/main" val="204226684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4BF7B8-8315-4E19-8593-954AC85E0148}" type="datetimeFigureOut">
              <a:rPr lang="en-US" smtClean="0"/>
              <a:t>1/31/2020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9FDA5B-77F6-4815-BBC3-9BFD287DC6E9}" type="slidenum">
              <a:rPr lang="en-US" smtClean="0"/>
              <a:t>‹#›</a:t>
            </a:fld>
            <a:endParaRPr lang="en-US"/>
          </a:p>
        </p:txBody>
      </p:sp>
    </p:spTree>
    <p:extLst>
      <p:ext uri="{BB962C8B-B14F-4D97-AF65-F5344CB8AC3E}">
        <p14:creationId xmlns:p14="http://schemas.microsoft.com/office/powerpoint/2010/main" val="22527874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4BF7B8-8315-4E19-8593-954AC85E0148}" type="datetimeFigureOut">
              <a:rPr lang="en-US" smtClean="0"/>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9FDA5B-77F6-4815-BBC3-9BFD287DC6E9}" type="slidenum">
              <a:rPr lang="en-US" smtClean="0"/>
              <a:t>‹#›</a:t>
            </a:fld>
            <a:endParaRPr lang="en-US"/>
          </a:p>
        </p:txBody>
      </p:sp>
    </p:spTree>
    <p:extLst>
      <p:ext uri="{BB962C8B-B14F-4D97-AF65-F5344CB8AC3E}">
        <p14:creationId xmlns:p14="http://schemas.microsoft.com/office/powerpoint/2010/main" val="2315085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BF7B8-8315-4E19-8593-954AC85E0148}" type="datetimeFigureOut">
              <a:rPr lang="en-US" smtClean="0"/>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9FDA5B-77F6-4815-BBC3-9BFD287DC6E9}" type="slidenum">
              <a:rPr lang="en-US" smtClean="0"/>
              <a:t>‹#›</a:t>
            </a:fld>
            <a:endParaRPr lang="en-US"/>
          </a:p>
        </p:txBody>
      </p:sp>
    </p:spTree>
    <p:extLst>
      <p:ext uri="{BB962C8B-B14F-4D97-AF65-F5344CB8AC3E}">
        <p14:creationId xmlns:p14="http://schemas.microsoft.com/office/powerpoint/2010/main" val="374540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BF7B8-8315-4E19-8593-954AC85E0148}"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FDA5B-77F6-4815-BBC3-9BFD287DC6E9}" type="slidenum">
              <a:rPr lang="en-US" smtClean="0"/>
              <a:t>‹#›</a:t>
            </a:fld>
            <a:endParaRPr lang="en-US"/>
          </a:p>
        </p:txBody>
      </p:sp>
    </p:spTree>
    <p:extLst>
      <p:ext uri="{BB962C8B-B14F-4D97-AF65-F5344CB8AC3E}">
        <p14:creationId xmlns:p14="http://schemas.microsoft.com/office/powerpoint/2010/main" val="118788339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BF7B8-8315-4E19-8593-954AC85E0148}"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FDA5B-77F6-4815-BBC3-9BFD287DC6E9}" type="slidenum">
              <a:rPr lang="en-US" smtClean="0"/>
              <a:t>‹#›</a:t>
            </a:fld>
            <a:endParaRPr lang="en-US"/>
          </a:p>
        </p:txBody>
      </p:sp>
    </p:spTree>
    <p:extLst>
      <p:ext uri="{BB962C8B-B14F-4D97-AF65-F5344CB8AC3E}">
        <p14:creationId xmlns:p14="http://schemas.microsoft.com/office/powerpoint/2010/main" val="1552716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14BF7B8-8315-4E19-8593-954AC85E0148}" type="datetimeFigureOut">
              <a:rPr lang="en-US" smtClean="0"/>
              <a:t>1/31/2020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59FDA5B-77F6-4815-BBC3-9BFD287DC6E9}" type="slidenum">
              <a:rPr lang="en-US" smtClean="0"/>
              <a:t>‹#›</a:t>
            </a:fld>
            <a:endParaRPr lang="en-US"/>
          </a:p>
        </p:txBody>
      </p:sp>
    </p:spTree>
    <p:extLst>
      <p:ext uri="{BB962C8B-B14F-4D97-AF65-F5344CB8AC3E}">
        <p14:creationId xmlns:p14="http://schemas.microsoft.com/office/powerpoint/2010/main" val="1835241163"/>
      </p:ext>
    </p:extLst>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BBBA4-B2BE-471B-878A-71D4BC355665}"/>
              </a:ext>
            </a:extLst>
          </p:cNvPr>
          <p:cNvSpPr>
            <a:spLocks noGrp="1"/>
          </p:cNvSpPr>
          <p:nvPr>
            <p:ph type="ctrTitle"/>
          </p:nvPr>
        </p:nvSpPr>
        <p:spPr>
          <a:xfrm>
            <a:off x="2095500" y="1573790"/>
            <a:ext cx="8001000" cy="914400"/>
          </a:xfrm>
        </p:spPr>
        <p:txBody>
          <a:bodyPr>
            <a:normAutofit/>
          </a:bodyPr>
          <a:lstStyle/>
          <a:p>
            <a:r>
              <a:rPr lang="ka-GE" dirty="0"/>
              <a:t>პროექტი - </a:t>
            </a:r>
            <a:r>
              <a:rPr lang="ka-GE" dirty="0" err="1"/>
              <a:t>ქოლცენტრი</a:t>
            </a:r>
            <a:r>
              <a:rPr lang="ka-GE" dirty="0"/>
              <a:t>	</a:t>
            </a:r>
            <a:endParaRPr lang="en-US" dirty="0"/>
          </a:p>
        </p:txBody>
      </p:sp>
      <p:sp>
        <p:nvSpPr>
          <p:cNvPr id="3" name="Subtitle 2">
            <a:extLst>
              <a:ext uri="{FF2B5EF4-FFF2-40B4-BE49-F238E27FC236}">
                <a16:creationId xmlns:a16="http://schemas.microsoft.com/office/drawing/2014/main" id="{F0DAF456-DDE0-4B55-81B1-C8B5A956FE03}"/>
              </a:ext>
            </a:extLst>
          </p:cNvPr>
          <p:cNvSpPr>
            <a:spLocks noGrp="1"/>
          </p:cNvSpPr>
          <p:nvPr>
            <p:ph type="subTitle" idx="1"/>
          </p:nvPr>
        </p:nvSpPr>
        <p:spPr>
          <a:xfrm>
            <a:off x="1965277" y="3429000"/>
            <a:ext cx="6400800" cy="1947333"/>
          </a:xfrm>
        </p:spPr>
        <p:txBody>
          <a:bodyPr>
            <a:normAutofit fontScale="85000" lnSpcReduction="20000"/>
          </a:bodyPr>
          <a:lstStyle/>
          <a:p>
            <a:r>
              <a:rPr lang="ka-GE" dirty="0">
                <a:solidFill>
                  <a:schemeClr val="tx1"/>
                </a:solidFill>
              </a:rPr>
              <a:t>  ავტორები:</a:t>
            </a:r>
          </a:p>
          <a:p>
            <a:pPr algn="ctr"/>
            <a:endParaRPr lang="ka-GE" dirty="0">
              <a:solidFill>
                <a:schemeClr val="tx1"/>
              </a:solidFill>
            </a:endParaRPr>
          </a:p>
          <a:p>
            <a:r>
              <a:rPr lang="ka-GE" dirty="0">
                <a:solidFill>
                  <a:schemeClr val="tx1"/>
                </a:solidFill>
              </a:rPr>
              <a:t>  დავით ჩხეიძე</a:t>
            </a:r>
          </a:p>
          <a:p>
            <a:r>
              <a:rPr lang="ka-GE" dirty="0">
                <a:solidFill>
                  <a:schemeClr val="tx1"/>
                </a:solidFill>
              </a:rPr>
              <a:t>  დემეტრე ხუხუნაიშვილი</a:t>
            </a:r>
          </a:p>
          <a:p>
            <a:r>
              <a:rPr lang="ka-GE" dirty="0">
                <a:solidFill>
                  <a:schemeClr val="tx1"/>
                </a:solidFill>
              </a:rPr>
              <a:t>  დავით ანთაძე</a:t>
            </a:r>
          </a:p>
        </p:txBody>
      </p:sp>
    </p:spTree>
    <p:extLst>
      <p:ext uri="{BB962C8B-B14F-4D97-AF65-F5344CB8AC3E}">
        <p14:creationId xmlns:p14="http://schemas.microsoft.com/office/powerpoint/2010/main" val="396707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5401E8-1CCC-4BDA-88F7-5D922505291A}"/>
              </a:ext>
            </a:extLst>
          </p:cNvPr>
          <p:cNvPicPr>
            <a:picLocks noChangeAspect="1"/>
          </p:cNvPicPr>
          <p:nvPr/>
        </p:nvPicPr>
        <p:blipFill>
          <a:blip r:embed="rId2"/>
          <a:stretch>
            <a:fillRect/>
          </a:stretch>
        </p:blipFill>
        <p:spPr>
          <a:xfrm>
            <a:off x="1848546" y="201731"/>
            <a:ext cx="8494908" cy="4370269"/>
          </a:xfrm>
          <a:prstGeom prst="rect">
            <a:avLst/>
          </a:prstGeom>
        </p:spPr>
      </p:pic>
      <p:sp>
        <p:nvSpPr>
          <p:cNvPr id="4" name="TextBox 3">
            <a:extLst>
              <a:ext uri="{FF2B5EF4-FFF2-40B4-BE49-F238E27FC236}">
                <a16:creationId xmlns:a16="http://schemas.microsoft.com/office/drawing/2014/main" id="{6F71C275-925D-491D-8B2E-A077EA048674}"/>
              </a:ext>
            </a:extLst>
          </p:cNvPr>
          <p:cNvSpPr txBox="1"/>
          <p:nvPr/>
        </p:nvSpPr>
        <p:spPr>
          <a:xfrm>
            <a:off x="1848546" y="5117910"/>
            <a:ext cx="8494908" cy="646331"/>
          </a:xfrm>
          <a:prstGeom prst="rect">
            <a:avLst/>
          </a:prstGeom>
          <a:noFill/>
        </p:spPr>
        <p:txBody>
          <a:bodyPr wrap="square" rtlCol="0">
            <a:spAutoFit/>
          </a:bodyPr>
          <a:lstStyle/>
          <a:p>
            <a:r>
              <a:rPr lang="ka-GE" dirty="0"/>
              <a:t>მოცემულ სლაიდზე ნაჩვენებია შემომავალი ზარების რეპორტი ოპერატორების ჭრილში</a:t>
            </a:r>
            <a:endParaRPr lang="en-US" dirty="0"/>
          </a:p>
        </p:txBody>
      </p:sp>
    </p:spTree>
    <p:extLst>
      <p:ext uri="{BB962C8B-B14F-4D97-AF65-F5344CB8AC3E}">
        <p14:creationId xmlns:p14="http://schemas.microsoft.com/office/powerpoint/2010/main" val="1998678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F71653-356C-4227-AF7C-6615A042515B}"/>
              </a:ext>
            </a:extLst>
          </p:cNvPr>
          <p:cNvPicPr>
            <a:picLocks noChangeAspect="1"/>
          </p:cNvPicPr>
          <p:nvPr/>
        </p:nvPicPr>
        <p:blipFill>
          <a:blip r:embed="rId2"/>
          <a:stretch>
            <a:fillRect/>
          </a:stretch>
        </p:blipFill>
        <p:spPr>
          <a:xfrm>
            <a:off x="1023937" y="263359"/>
            <a:ext cx="10144125" cy="2507137"/>
          </a:xfrm>
          <a:prstGeom prst="rect">
            <a:avLst/>
          </a:prstGeom>
        </p:spPr>
      </p:pic>
      <p:sp>
        <p:nvSpPr>
          <p:cNvPr id="3" name="TextBox 2">
            <a:extLst>
              <a:ext uri="{FF2B5EF4-FFF2-40B4-BE49-F238E27FC236}">
                <a16:creationId xmlns:a16="http://schemas.microsoft.com/office/drawing/2014/main" id="{DC012050-11C6-44A0-A4CF-11D789786B68}"/>
              </a:ext>
            </a:extLst>
          </p:cNvPr>
          <p:cNvSpPr txBox="1"/>
          <p:nvPr/>
        </p:nvSpPr>
        <p:spPr>
          <a:xfrm>
            <a:off x="3666697" y="2866030"/>
            <a:ext cx="4858603" cy="369332"/>
          </a:xfrm>
          <a:prstGeom prst="rect">
            <a:avLst/>
          </a:prstGeom>
          <a:noFill/>
        </p:spPr>
        <p:txBody>
          <a:bodyPr wrap="square" rtlCol="0">
            <a:spAutoFit/>
          </a:bodyPr>
          <a:lstStyle/>
          <a:p>
            <a:r>
              <a:rPr lang="ka-GE" dirty="0"/>
              <a:t>სლაიდზე მოცემულია სიახლეების გვერდი</a:t>
            </a:r>
            <a:endParaRPr lang="en-US" dirty="0"/>
          </a:p>
        </p:txBody>
      </p:sp>
      <p:sp>
        <p:nvSpPr>
          <p:cNvPr id="4" name="TextBox 3">
            <a:extLst>
              <a:ext uri="{FF2B5EF4-FFF2-40B4-BE49-F238E27FC236}">
                <a16:creationId xmlns:a16="http://schemas.microsoft.com/office/drawing/2014/main" id="{D2C0518D-548B-4C22-9DD3-365B7D6E60E2}"/>
              </a:ext>
            </a:extLst>
          </p:cNvPr>
          <p:cNvSpPr txBox="1"/>
          <p:nvPr/>
        </p:nvSpPr>
        <p:spPr>
          <a:xfrm>
            <a:off x="1760561" y="3944203"/>
            <a:ext cx="6864824" cy="646331"/>
          </a:xfrm>
          <a:prstGeom prst="rect">
            <a:avLst/>
          </a:prstGeom>
          <a:noFill/>
        </p:spPr>
        <p:txBody>
          <a:bodyPr wrap="square" rtlCol="0">
            <a:spAutoFit/>
          </a:bodyPr>
          <a:lstStyle/>
          <a:p>
            <a:r>
              <a:rPr lang="ka-GE" dirty="0"/>
              <a:t>მოცემულ გვერდში ნაჩვენებია სიახლეები: პირობების ცვლილების, აქციების და </a:t>
            </a:r>
            <a:r>
              <a:rPr lang="ka-GE" dirty="0" err="1"/>
              <a:t>ა.შ</a:t>
            </a:r>
            <a:r>
              <a:rPr lang="ka-GE" dirty="0"/>
              <a:t> . </a:t>
            </a:r>
            <a:endParaRPr lang="en-US" dirty="0"/>
          </a:p>
        </p:txBody>
      </p:sp>
    </p:spTree>
    <p:extLst>
      <p:ext uri="{BB962C8B-B14F-4D97-AF65-F5344CB8AC3E}">
        <p14:creationId xmlns:p14="http://schemas.microsoft.com/office/powerpoint/2010/main" val="42606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83A3D4-FE70-4601-836E-90C70D85D2BE}"/>
              </a:ext>
            </a:extLst>
          </p:cNvPr>
          <p:cNvSpPr txBox="1"/>
          <p:nvPr/>
        </p:nvSpPr>
        <p:spPr>
          <a:xfrm>
            <a:off x="2964550" y="2844225"/>
            <a:ext cx="5609230" cy="584775"/>
          </a:xfrm>
          <a:prstGeom prst="rect">
            <a:avLst/>
          </a:prstGeom>
          <a:noFill/>
        </p:spPr>
        <p:txBody>
          <a:bodyPr wrap="square" rtlCol="0">
            <a:spAutoFit/>
          </a:bodyPr>
          <a:lstStyle/>
          <a:p>
            <a:r>
              <a:rPr lang="ka-GE" sz="3200" dirty="0"/>
              <a:t>მადლობა ყურადღებისთვის!</a:t>
            </a:r>
            <a:endParaRPr lang="en-US" sz="3200" dirty="0"/>
          </a:p>
        </p:txBody>
      </p:sp>
    </p:spTree>
    <p:extLst>
      <p:ext uri="{BB962C8B-B14F-4D97-AF65-F5344CB8AC3E}">
        <p14:creationId xmlns:p14="http://schemas.microsoft.com/office/powerpoint/2010/main" val="92172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8F2ADC-DA44-493A-8EC4-686ACB6D6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685" y="0"/>
            <a:ext cx="6124630" cy="6858000"/>
          </a:xfrm>
          <a:prstGeom prst="rect">
            <a:avLst/>
          </a:prstGeom>
        </p:spPr>
      </p:pic>
    </p:spTree>
    <p:extLst>
      <p:ext uri="{BB962C8B-B14F-4D97-AF65-F5344CB8AC3E}">
        <p14:creationId xmlns:p14="http://schemas.microsoft.com/office/powerpoint/2010/main" val="43946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D5C56F-B2DE-4786-8499-7ABCCFA91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956" y="970412"/>
            <a:ext cx="3105583" cy="1762371"/>
          </a:xfrm>
          <a:prstGeom prst="rect">
            <a:avLst/>
          </a:prstGeom>
        </p:spPr>
      </p:pic>
      <p:pic>
        <p:nvPicPr>
          <p:cNvPr id="5" name="Picture 4">
            <a:extLst>
              <a:ext uri="{FF2B5EF4-FFF2-40B4-BE49-F238E27FC236}">
                <a16:creationId xmlns:a16="http://schemas.microsoft.com/office/drawing/2014/main" id="{F1F75C8D-CEE9-4093-BA54-9A6BF84B1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956" y="3635319"/>
            <a:ext cx="3105583" cy="1762370"/>
          </a:xfrm>
          <a:prstGeom prst="rect">
            <a:avLst/>
          </a:prstGeom>
        </p:spPr>
      </p:pic>
      <p:pic>
        <p:nvPicPr>
          <p:cNvPr id="8" name="Picture 7">
            <a:extLst>
              <a:ext uri="{FF2B5EF4-FFF2-40B4-BE49-F238E27FC236}">
                <a16:creationId xmlns:a16="http://schemas.microsoft.com/office/drawing/2014/main" id="{E96CE857-F2F1-4250-942E-2A377CBE01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199" y="1044764"/>
            <a:ext cx="4362450" cy="4352925"/>
          </a:xfrm>
          <a:prstGeom prst="rect">
            <a:avLst/>
          </a:prstGeom>
        </p:spPr>
      </p:pic>
    </p:spTree>
    <p:extLst>
      <p:ext uri="{BB962C8B-B14F-4D97-AF65-F5344CB8AC3E}">
        <p14:creationId xmlns:p14="http://schemas.microsoft.com/office/powerpoint/2010/main" val="359348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6D39C6-7CED-41BB-99C2-16006ED5463C}"/>
              </a:ext>
            </a:extLst>
          </p:cNvPr>
          <p:cNvPicPr>
            <a:picLocks noChangeAspect="1"/>
          </p:cNvPicPr>
          <p:nvPr/>
        </p:nvPicPr>
        <p:blipFill>
          <a:blip r:embed="rId2"/>
          <a:stretch>
            <a:fillRect/>
          </a:stretch>
        </p:blipFill>
        <p:spPr>
          <a:xfrm>
            <a:off x="443054" y="1206898"/>
            <a:ext cx="5000625" cy="3705225"/>
          </a:xfrm>
          <a:prstGeom prst="rect">
            <a:avLst/>
          </a:prstGeom>
        </p:spPr>
      </p:pic>
      <p:sp>
        <p:nvSpPr>
          <p:cNvPr id="5" name="TextBox 4">
            <a:extLst>
              <a:ext uri="{FF2B5EF4-FFF2-40B4-BE49-F238E27FC236}">
                <a16:creationId xmlns:a16="http://schemas.microsoft.com/office/drawing/2014/main" id="{26FD66CA-099D-4343-8965-5387AF44CA9F}"/>
              </a:ext>
            </a:extLst>
          </p:cNvPr>
          <p:cNvSpPr txBox="1"/>
          <p:nvPr/>
        </p:nvSpPr>
        <p:spPr>
          <a:xfrm>
            <a:off x="6096000" y="1782237"/>
            <a:ext cx="5652946" cy="2554545"/>
          </a:xfrm>
          <a:prstGeom prst="rect">
            <a:avLst/>
          </a:prstGeom>
          <a:noFill/>
        </p:spPr>
        <p:txBody>
          <a:bodyPr wrap="square" rtlCol="0">
            <a:spAutoFit/>
          </a:bodyPr>
          <a:lstStyle/>
          <a:p>
            <a:r>
              <a:rPr lang="ka-GE" dirty="0"/>
              <a:t>	</a:t>
            </a:r>
            <a:r>
              <a:rPr lang="ka-GE" sz="2000" dirty="0"/>
              <a:t>აპლიკაციის გამოსაყენებლად საჭიროა ოპერატორი დაარეგისტრიროს </a:t>
            </a:r>
            <a:r>
              <a:rPr lang="ka-GE" sz="2000" dirty="0" err="1"/>
              <a:t>ქოლცენტრის</a:t>
            </a:r>
            <a:r>
              <a:rPr lang="ka-GE" sz="2000" dirty="0"/>
              <a:t> მენეჯერმა და გაუწეროს შესაბამისი უფლებები. </a:t>
            </a:r>
          </a:p>
          <a:p>
            <a:endParaRPr lang="ka-GE" sz="2000" dirty="0"/>
          </a:p>
          <a:p>
            <a:r>
              <a:rPr lang="ka-GE" sz="2000" dirty="0"/>
              <a:t>	ამის შემდეგ მომხმარებელს გამოუჩნდება მხოლოდ ის </a:t>
            </a:r>
            <a:r>
              <a:rPr lang="ka-GE" sz="2000" dirty="0" err="1"/>
              <a:t>ფუნქციონალი</a:t>
            </a:r>
            <a:r>
              <a:rPr lang="ka-GE" sz="2000" dirty="0"/>
              <a:t> რაც მის თანამდებობაზე სჭირდება</a:t>
            </a:r>
            <a:endParaRPr lang="en-US" sz="2000" dirty="0"/>
          </a:p>
        </p:txBody>
      </p:sp>
    </p:spTree>
    <p:extLst>
      <p:ext uri="{BB962C8B-B14F-4D97-AF65-F5344CB8AC3E}">
        <p14:creationId xmlns:p14="http://schemas.microsoft.com/office/powerpoint/2010/main" val="335791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795F30-EB40-4097-A892-34AD4063C23A}"/>
              </a:ext>
            </a:extLst>
          </p:cNvPr>
          <p:cNvSpPr txBox="1"/>
          <p:nvPr/>
        </p:nvSpPr>
        <p:spPr>
          <a:xfrm>
            <a:off x="1132765" y="545910"/>
            <a:ext cx="4435522" cy="2047163"/>
          </a:xfrm>
          <a:prstGeom prst="rect">
            <a:avLst/>
          </a:prstGeom>
          <a:noFill/>
        </p:spPr>
        <p:txBody>
          <a:bodyPr wrap="square" rtlCol="0">
            <a:spAutoFit/>
          </a:bodyPr>
          <a:lstStyle/>
          <a:p>
            <a:endParaRPr lang="en-US" dirty="0"/>
          </a:p>
        </p:txBody>
      </p:sp>
      <p:pic>
        <p:nvPicPr>
          <p:cNvPr id="4" name="Picture 3">
            <a:extLst>
              <a:ext uri="{FF2B5EF4-FFF2-40B4-BE49-F238E27FC236}">
                <a16:creationId xmlns:a16="http://schemas.microsoft.com/office/drawing/2014/main" id="{6A7538C7-1F75-4906-B113-F163D8EBFFAB}"/>
              </a:ext>
            </a:extLst>
          </p:cNvPr>
          <p:cNvPicPr>
            <a:picLocks noChangeAspect="1"/>
          </p:cNvPicPr>
          <p:nvPr/>
        </p:nvPicPr>
        <p:blipFill>
          <a:blip r:embed="rId2"/>
          <a:stretch>
            <a:fillRect/>
          </a:stretch>
        </p:blipFill>
        <p:spPr>
          <a:xfrm>
            <a:off x="95535" y="122830"/>
            <a:ext cx="6823880" cy="5197943"/>
          </a:xfrm>
          <a:prstGeom prst="rect">
            <a:avLst/>
          </a:prstGeom>
        </p:spPr>
      </p:pic>
      <p:sp>
        <p:nvSpPr>
          <p:cNvPr id="5" name="TextBox 4">
            <a:extLst>
              <a:ext uri="{FF2B5EF4-FFF2-40B4-BE49-F238E27FC236}">
                <a16:creationId xmlns:a16="http://schemas.microsoft.com/office/drawing/2014/main" id="{790BD63C-E304-4C9F-8576-8A8881EB34C1}"/>
              </a:ext>
            </a:extLst>
          </p:cNvPr>
          <p:cNvSpPr txBox="1"/>
          <p:nvPr/>
        </p:nvSpPr>
        <p:spPr>
          <a:xfrm>
            <a:off x="7083186" y="122829"/>
            <a:ext cx="4913195" cy="3693319"/>
          </a:xfrm>
          <a:prstGeom prst="rect">
            <a:avLst/>
          </a:prstGeom>
          <a:noFill/>
        </p:spPr>
        <p:txBody>
          <a:bodyPr wrap="square" rtlCol="0">
            <a:spAutoFit/>
          </a:bodyPr>
          <a:lstStyle/>
          <a:p>
            <a:r>
              <a:rPr lang="ka-GE" dirty="0"/>
              <a:t>ავტორიზაციის შემდეგ, თანამშრომელი გადადის საწყის გვერდზე, სადაც გამოტანილია დღის სტატისტიკა და ინფორმაცია: </a:t>
            </a:r>
          </a:p>
          <a:p>
            <a:pPr marL="342900" indent="-342900">
              <a:buFont typeface="Arial" panose="020B0604020202020204" pitchFamily="34" charset="0"/>
              <a:buChar char="•"/>
            </a:pPr>
            <a:r>
              <a:rPr lang="ka-GE" dirty="0"/>
              <a:t>ხელმისაწვდომი ოპერატორები</a:t>
            </a:r>
          </a:p>
          <a:p>
            <a:pPr marL="342900" indent="-342900">
              <a:buFont typeface="Arial" panose="020B0604020202020204" pitchFamily="34" charset="0"/>
              <a:buChar char="•"/>
            </a:pPr>
            <a:r>
              <a:rPr lang="ka-GE" dirty="0"/>
              <a:t>დღის განმავლობაში შემოსული ზარები</a:t>
            </a:r>
          </a:p>
          <a:p>
            <a:pPr marL="342900" indent="-342900">
              <a:buFont typeface="Arial" panose="020B0604020202020204" pitchFamily="34" charset="0"/>
              <a:buChar char="•"/>
            </a:pPr>
            <a:r>
              <a:rPr lang="ka-GE" dirty="0"/>
              <a:t>მიღებული და გამოტოვებული ზარები</a:t>
            </a:r>
          </a:p>
          <a:p>
            <a:pPr marL="342900" indent="-342900">
              <a:buFont typeface="Arial" panose="020B0604020202020204" pitchFamily="34" charset="0"/>
              <a:buChar char="•"/>
            </a:pPr>
            <a:r>
              <a:rPr lang="ka-GE" dirty="0"/>
              <a:t>დაკავებული ტელეფონები</a:t>
            </a:r>
          </a:p>
          <a:p>
            <a:pPr marL="342900" indent="-342900">
              <a:buFont typeface="Arial" panose="020B0604020202020204" pitchFamily="34" charset="0"/>
              <a:buChar char="•"/>
            </a:pPr>
            <a:r>
              <a:rPr lang="ka-GE" dirty="0"/>
              <a:t>გამავალი ზარების რაოდენობა</a:t>
            </a:r>
          </a:p>
          <a:p>
            <a:pPr marL="342900" indent="-342900">
              <a:buFont typeface="Arial" panose="020B0604020202020204" pitchFamily="34" charset="0"/>
              <a:buChar char="•"/>
            </a:pPr>
            <a:r>
              <a:rPr lang="ka-GE" dirty="0"/>
              <a:t>სიახლეების სტატისტიკა</a:t>
            </a:r>
          </a:p>
          <a:p>
            <a:pPr marL="342900" indent="-342900">
              <a:buFont typeface="Arial" panose="020B0604020202020204" pitchFamily="34" charset="0"/>
              <a:buChar char="•"/>
            </a:pPr>
            <a:r>
              <a:rPr lang="ka-GE" dirty="0"/>
              <a:t>შიდა ზარები</a:t>
            </a:r>
          </a:p>
          <a:p>
            <a:pPr marL="342900" indent="-342900">
              <a:buFont typeface="Arial" panose="020B0604020202020204" pitchFamily="34" charset="0"/>
              <a:buChar char="•"/>
            </a:pPr>
            <a:r>
              <a:rPr lang="ka-GE" dirty="0"/>
              <a:t>ლოდინის საშუალო </a:t>
            </a:r>
            <a:r>
              <a:rPr lang="ka-GE" dirty="0" err="1"/>
              <a:t>ხანძლივობა</a:t>
            </a:r>
            <a:endParaRPr lang="ka-GE" dirty="0"/>
          </a:p>
          <a:p>
            <a:pPr marL="342900" indent="-342900">
              <a:buFont typeface="Arial" panose="020B0604020202020204" pitchFamily="34" charset="0"/>
              <a:buChar char="•"/>
            </a:pPr>
            <a:r>
              <a:rPr lang="ka-GE" dirty="0"/>
              <a:t>დავალებების სტატისტიკა</a:t>
            </a:r>
            <a:endParaRPr lang="en-US" dirty="0"/>
          </a:p>
        </p:txBody>
      </p:sp>
    </p:spTree>
    <p:extLst>
      <p:ext uri="{BB962C8B-B14F-4D97-AF65-F5344CB8AC3E}">
        <p14:creationId xmlns:p14="http://schemas.microsoft.com/office/powerpoint/2010/main" val="2244968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AEE136-124B-4E82-A460-644F25E8C19D}"/>
              </a:ext>
            </a:extLst>
          </p:cNvPr>
          <p:cNvPicPr>
            <a:picLocks noChangeAspect="1"/>
          </p:cNvPicPr>
          <p:nvPr/>
        </p:nvPicPr>
        <p:blipFill>
          <a:blip r:embed="rId2"/>
          <a:stretch>
            <a:fillRect/>
          </a:stretch>
        </p:blipFill>
        <p:spPr>
          <a:xfrm>
            <a:off x="1967907" y="76200"/>
            <a:ext cx="7726552" cy="3352800"/>
          </a:xfrm>
          <a:prstGeom prst="rect">
            <a:avLst/>
          </a:prstGeom>
        </p:spPr>
      </p:pic>
      <p:sp>
        <p:nvSpPr>
          <p:cNvPr id="4" name="TextBox 3">
            <a:extLst>
              <a:ext uri="{FF2B5EF4-FFF2-40B4-BE49-F238E27FC236}">
                <a16:creationId xmlns:a16="http://schemas.microsoft.com/office/drawing/2014/main" id="{52D577DD-ABC4-4032-8AC6-6F7CF473010F}"/>
              </a:ext>
            </a:extLst>
          </p:cNvPr>
          <p:cNvSpPr txBox="1"/>
          <p:nvPr/>
        </p:nvSpPr>
        <p:spPr>
          <a:xfrm>
            <a:off x="2412419" y="3725839"/>
            <a:ext cx="6837528" cy="1477328"/>
          </a:xfrm>
          <a:prstGeom prst="rect">
            <a:avLst/>
          </a:prstGeom>
          <a:noFill/>
        </p:spPr>
        <p:txBody>
          <a:bodyPr wrap="square" rtlCol="0">
            <a:spAutoFit/>
          </a:bodyPr>
          <a:lstStyle/>
          <a:p>
            <a:r>
              <a:rPr lang="ka-GE" dirty="0"/>
              <a:t>ოპერატორის მთავარი სამუშაო გარემო არის შემომავალი ზარის გვერდი, სადაც ნაჩვენებია შემოსული ზარები ცხრილის სახით. ცხრილს აქვს ძებნის, </a:t>
            </a:r>
            <a:r>
              <a:rPr lang="ka-GE" dirty="0" err="1"/>
              <a:t>სორტირება</a:t>
            </a:r>
            <a:r>
              <a:rPr lang="ka-GE" dirty="0"/>
              <a:t> და სხვადასხვა კატეგორიების მიხედვით გაფილტრვის ფუნქციები. ასევე </a:t>
            </a:r>
            <a:r>
              <a:rPr lang="ka-GE" dirty="0" err="1"/>
              <a:t>ექსელში</a:t>
            </a:r>
            <a:r>
              <a:rPr lang="ka-GE" dirty="0"/>
              <a:t> ექსპორტირება.</a:t>
            </a:r>
            <a:endParaRPr lang="en-US" dirty="0"/>
          </a:p>
        </p:txBody>
      </p:sp>
    </p:spTree>
    <p:extLst>
      <p:ext uri="{BB962C8B-B14F-4D97-AF65-F5344CB8AC3E}">
        <p14:creationId xmlns:p14="http://schemas.microsoft.com/office/powerpoint/2010/main" val="2080486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C28AEB-352D-4B12-991A-860CB594CA5B}"/>
              </a:ext>
            </a:extLst>
          </p:cNvPr>
          <p:cNvSpPr txBox="1"/>
          <p:nvPr/>
        </p:nvSpPr>
        <p:spPr>
          <a:xfrm>
            <a:off x="1672952" y="5103674"/>
            <a:ext cx="9613747" cy="1754326"/>
          </a:xfrm>
          <a:prstGeom prst="rect">
            <a:avLst/>
          </a:prstGeom>
          <a:noFill/>
        </p:spPr>
        <p:txBody>
          <a:bodyPr wrap="square" rtlCol="0">
            <a:spAutoFit/>
          </a:bodyPr>
          <a:lstStyle/>
          <a:p>
            <a:r>
              <a:rPr lang="ka-GE" dirty="0"/>
              <a:t>შემოსული ზარი ავტომატურად აღირიცხება ბაზაში,  და ოპერატორს სურათზე ნაჩვენებ ფანჯარაში შეყავს ინფორმაცია კლიენტის შესახებ, ირჩევს ზარის კატეგორიას. ასევე ამ ფანჯარაში ავტომატურად ჩნდება ინფორმაცია უკვე არსებულ კლიენტებზე. ახალი კლიენტის შემთხვევაში ფორმა ივსება ხელოვნურად. აქ ოპერატორს ასევე აქვს წვდომა აპლიკაციის სხვადასხვა </a:t>
            </a:r>
            <a:r>
              <a:rPr lang="ka-GE" dirty="0" err="1"/>
              <a:t>ქვემოდულებზე</a:t>
            </a:r>
            <a:r>
              <a:rPr lang="ka-GE" dirty="0"/>
              <a:t>, შეუძლია დავალების ფორმირება, იმეილის გაგზავნა, ხშირად დასმული კითხვების ნახვა და სხვა.</a:t>
            </a:r>
            <a:endParaRPr lang="en-US" dirty="0"/>
          </a:p>
        </p:txBody>
      </p:sp>
      <p:pic>
        <p:nvPicPr>
          <p:cNvPr id="5" name="Picture 4">
            <a:extLst>
              <a:ext uri="{FF2B5EF4-FFF2-40B4-BE49-F238E27FC236}">
                <a16:creationId xmlns:a16="http://schemas.microsoft.com/office/drawing/2014/main" id="{FF9E8A15-0AE8-44B6-9470-BF5D265B1B80}"/>
              </a:ext>
            </a:extLst>
          </p:cNvPr>
          <p:cNvPicPr>
            <a:picLocks noChangeAspect="1"/>
          </p:cNvPicPr>
          <p:nvPr/>
        </p:nvPicPr>
        <p:blipFill>
          <a:blip r:embed="rId2"/>
          <a:stretch>
            <a:fillRect/>
          </a:stretch>
        </p:blipFill>
        <p:spPr>
          <a:xfrm>
            <a:off x="1672952" y="329483"/>
            <a:ext cx="8846095" cy="4609401"/>
          </a:xfrm>
          <a:prstGeom prst="rect">
            <a:avLst/>
          </a:prstGeom>
        </p:spPr>
      </p:pic>
    </p:spTree>
    <p:extLst>
      <p:ext uri="{BB962C8B-B14F-4D97-AF65-F5344CB8AC3E}">
        <p14:creationId xmlns:p14="http://schemas.microsoft.com/office/powerpoint/2010/main" val="1194735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D967A0-DEDC-4AA1-9E12-0E3D7F6DA1CE}"/>
              </a:ext>
            </a:extLst>
          </p:cNvPr>
          <p:cNvPicPr>
            <a:picLocks noChangeAspect="1"/>
          </p:cNvPicPr>
          <p:nvPr/>
        </p:nvPicPr>
        <p:blipFill>
          <a:blip r:embed="rId2"/>
          <a:stretch>
            <a:fillRect/>
          </a:stretch>
        </p:blipFill>
        <p:spPr>
          <a:xfrm>
            <a:off x="1267322" y="295275"/>
            <a:ext cx="9686925" cy="3133725"/>
          </a:xfrm>
          <a:prstGeom prst="rect">
            <a:avLst/>
          </a:prstGeom>
        </p:spPr>
      </p:pic>
      <p:sp>
        <p:nvSpPr>
          <p:cNvPr id="3" name="TextBox 2">
            <a:extLst>
              <a:ext uri="{FF2B5EF4-FFF2-40B4-BE49-F238E27FC236}">
                <a16:creationId xmlns:a16="http://schemas.microsoft.com/office/drawing/2014/main" id="{67CD4541-7BB2-4837-9338-A395D02A1F0C}"/>
              </a:ext>
            </a:extLst>
          </p:cNvPr>
          <p:cNvSpPr txBox="1"/>
          <p:nvPr/>
        </p:nvSpPr>
        <p:spPr>
          <a:xfrm>
            <a:off x="1398894" y="3680704"/>
            <a:ext cx="9423780" cy="923330"/>
          </a:xfrm>
          <a:prstGeom prst="rect">
            <a:avLst/>
          </a:prstGeom>
          <a:noFill/>
        </p:spPr>
        <p:txBody>
          <a:bodyPr wrap="square" rtlCol="0">
            <a:spAutoFit/>
          </a:bodyPr>
          <a:lstStyle/>
          <a:p>
            <a:r>
              <a:rPr lang="ka-GE" dirty="0"/>
              <a:t>ფორმაში შევსებული ინფორმაცია აღრიცხულია ცხრილში. ცხრილის ბოლო სვეტი აღნიშნავს ზარის სტატუსს: წითელი - </a:t>
            </a:r>
            <a:r>
              <a:rPr lang="ka-GE" dirty="0" err="1"/>
              <a:t>გამოტოვებულს</a:t>
            </a:r>
            <a:r>
              <a:rPr lang="ka-GE" dirty="0"/>
              <a:t> , ყვითელი დაუმუშავებელს და მწვანე დამუშავებულს. </a:t>
            </a:r>
            <a:endParaRPr lang="en-US" dirty="0"/>
          </a:p>
        </p:txBody>
      </p:sp>
    </p:spTree>
    <p:extLst>
      <p:ext uri="{BB962C8B-B14F-4D97-AF65-F5344CB8AC3E}">
        <p14:creationId xmlns:p14="http://schemas.microsoft.com/office/powerpoint/2010/main" val="32333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A97485-7A48-456A-8E07-7BF45BE0730D}"/>
              </a:ext>
            </a:extLst>
          </p:cNvPr>
          <p:cNvPicPr>
            <a:picLocks noChangeAspect="1"/>
          </p:cNvPicPr>
          <p:nvPr/>
        </p:nvPicPr>
        <p:blipFill>
          <a:blip r:embed="rId2"/>
          <a:stretch>
            <a:fillRect/>
          </a:stretch>
        </p:blipFill>
        <p:spPr>
          <a:xfrm>
            <a:off x="2635795" y="162708"/>
            <a:ext cx="6920410" cy="3708694"/>
          </a:xfrm>
          <a:prstGeom prst="rect">
            <a:avLst/>
          </a:prstGeom>
        </p:spPr>
      </p:pic>
      <p:sp>
        <p:nvSpPr>
          <p:cNvPr id="3" name="TextBox 2">
            <a:extLst>
              <a:ext uri="{FF2B5EF4-FFF2-40B4-BE49-F238E27FC236}">
                <a16:creationId xmlns:a16="http://schemas.microsoft.com/office/drawing/2014/main" id="{48FF9C0A-4DF7-44FB-83FE-2D6DD8D05F22}"/>
              </a:ext>
            </a:extLst>
          </p:cNvPr>
          <p:cNvSpPr txBox="1"/>
          <p:nvPr/>
        </p:nvSpPr>
        <p:spPr>
          <a:xfrm>
            <a:off x="2635795" y="4230806"/>
            <a:ext cx="6920409" cy="646331"/>
          </a:xfrm>
          <a:prstGeom prst="rect">
            <a:avLst/>
          </a:prstGeom>
          <a:noFill/>
        </p:spPr>
        <p:txBody>
          <a:bodyPr wrap="square" rtlCol="0">
            <a:spAutoFit/>
          </a:bodyPr>
          <a:lstStyle/>
          <a:p>
            <a:r>
              <a:rPr lang="ka-GE" dirty="0"/>
              <a:t>ბაზაში დაგროვებული მონაცემების მიხედვით შეგვიძლია გამოვიტანოთ ინფორმაცია დიაგრამის და ცხრილის სახით. </a:t>
            </a:r>
            <a:endParaRPr lang="en-US" dirty="0"/>
          </a:p>
        </p:txBody>
      </p:sp>
      <p:sp>
        <p:nvSpPr>
          <p:cNvPr id="4" name="TextBox 3">
            <a:extLst>
              <a:ext uri="{FF2B5EF4-FFF2-40B4-BE49-F238E27FC236}">
                <a16:creationId xmlns:a16="http://schemas.microsoft.com/office/drawing/2014/main" id="{1F618067-91B2-4D61-8526-CC71815C2127}"/>
              </a:ext>
            </a:extLst>
          </p:cNvPr>
          <p:cNvSpPr txBox="1"/>
          <p:nvPr/>
        </p:nvSpPr>
        <p:spPr>
          <a:xfrm>
            <a:off x="2635796" y="5199797"/>
            <a:ext cx="6194306" cy="923330"/>
          </a:xfrm>
          <a:prstGeom prst="rect">
            <a:avLst/>
          </a:prstGeom>
          <a:noFill/>
        </p:spPr>
        <p:txBody>
          <a:bodyPr wrap="square" rtlCol="0">
            <a:spAutoFit/>
          </a:bodyPr>
          <a:lstStyle/>
          <a:p>
            <a:r>
              <a:rPr lang="ka-GE" dirty="0"/>
              <a:t>მაგ. მოცემულ სურათზე  ნაჩვენებია ზარების სტატისტიკა კატეგორიების მიხედვით. რაც ზოგადად ასახავს კლიენტთა ინტერესს.</a:t>
            </a:r>
          </a:p>
        </p:txBody>
      </p:sp>
    </p:spTree>
    <p:extLst>
      <p:ext uri="{BB962C8B-B14F-4D97-AF65-F5344CB8AC3E}">
        <p14:creationId xmlns:p14="http://schemas.microsoft.com/office/powerpoint/2010/main" val="18710188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225</TotalTime>
  <Words>252</Words>
  <Application>Microsoft Office PowerPoint</Application>
  <PresentationFormat>Widescreen</PresentationFormat>
  <Paragraphs>28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Sylfaen</vt:lpstr>
      <vt:lpstr>Tw Cen MT</vt:lpstr>
      <vt:lpstr>Circuit</vt:lpstr>
      <vt:lpstr>პროექტი - ქოლცენტრი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პროექტი - ქოლცენტრი </dc:title>
  <dc:creator>dato chxeidze</dc:creator>
  <cp:lastModifiedBy>dato chxeidze</cp:lastModifiedBy>
  <cp:revision>17</cp:revision>
  <dcterms:created xsi:type="dcterms:W3CDTF">2019-12-22T13:24:07Z</dcterms:created>
  <dcterms:modified xsi:type="dcterms:W3CDTF">2020-01-31T16:30:47Z</dcterms:modified>
</cp:coreProperties>
</file>