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7" r:id="rId6"/>
    <p:sldId id="269" r:id="rId7"/>
    <p:sldId id="271" r:id="rId8"/>
    <p:sldId id="263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204864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rgbClr val="FFFF00"/>
                </a:solidFill>
              </a:rPr>
              <a:t>მაიონიზირებელი გამოსხივების ბიოლოგიური მოქმედება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12474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 smtClean="0">
                <a:solidFill>
                  <a:srgbClr val="FFFF00"/>
                </a:solidFill>
              </a:rPr>
              <a:t>დოქტორანტის სემინარი 2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5419" y="2255501"/>
            <a:ext cx="5825402" cy="2411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2148" y="4351326"/>
            <a:ext cx="351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>
                <a:solidFill>
                  <a:srgbClr val="FFFF00"/>
                </a:solidFill>
              </a:rPr>
              <a:t>პაპუნა ნავდარაშვილი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2948" y="5393848"/>
            <a:ext cx="542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FFFF00"/>
                </a:solidFill>
              </a:rPr>
              <a:t>ხელმძღვანელი</a:t>
            </a:r>
            <a:r>
              <a:rPr lang="it-IT" sz="2000" dirty="0" smtClean="0">
                <a:solidFill>
                  <a:srgbClr val="FFFF00"/>
                </a:solidFill>
              </a:rPr>
              <a:t>:</a:t>
            </a:r>
            <a:r>
              <a:rPr lang="ka-GE" sz="2000" dirty="0" smtClean="0">
                <a:solidFill>
                  <a:srgbClr val="FFFF00"/>
                </a:solidFill>
              </a:rPr>
              <a:t> ასოცირებული</a:t>
            </a:r>
            <a:r>
              <a:rPr lang="it-IT" sz="2000" dirty="0" smtClean="0">
                <a:solidFill>
                  <a:srgbClr val="FFFF00"/>
                </a:solidFill>
              </a:rPr>
              <a:t> პროფესორი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ka-GE" sz="2000" dirty="0" smtClean="0">
                <a:solidFill>
                  <a:srgbClr val="FFFF00"/>
                </a:solidFill>
              </a:rPr>
              <a:t>მარინა რუხაძე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74" y="692696"/>
            <a:ext cx="783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 smtClean="0">
                <a:solidFill>
                  <a:srgbClr val="FFFF00"/>
                </a:solidFill>
              </a:rPr>
              <a:t>მაიონიზირებელი გამოსხივების მოქმედება ცოცხალ ორგანიზმებზე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77281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rgbClr val="FFFF00"/>
                </a:solidFill>
              </a:rPr>
              <a:t>ძუძუმწოვრები ვერ უძლებენ 10 გრეი რადიაციას.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rgbClr val="FFFF00"/>
                </a:solidFill>
              </a:rPr>
              <a:t>მათ შორის </a:t>
            </a:r>
            <a:r>
              <a:rPr lang="en-US" sz="2400" dirty="0" smtClean="0">
                <a:solidFill>
                  <a:srgbClr val="FFFF00"/>
                </a:solidFill>
              </a:rPr>
              <a:t>ა</a:t>
            </a:r>
            <a:r>
              <a:rPr lang="ka-GE" sz="2400" dirty="0" smtClean="0">
                <a:solidFill>
                  <a:srgbClr val="FFFF00"/>
                </a:solidFill>
              </a:rPr>
              <a:t>დამიანი ერთ-ერთ ყველაზე მგრძნობიარე არსებაა.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rgbClr val="FFFF00"/>
                </a:solidFill>
              </a:rPr>
              <a:t>ფუტკრებს შეუძლიათ 100 გრეი მაიონიზირებელ გამოსხივების დროსაც არ იხოცებიან.</a:t>
            </a:r>
          </a:p>
        </p:txBody>
      </p:sp>
    </p:spTree>
    <p:extLst>
      <p:ext uri="{BB962C8B-B14F-4D97-AF65-F5344CB8AC3E}">
        <p14:creationId xmlns:p14="http://schemas.microsoft.com/office/powerpoint/2010/main" val="36227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74" y="692696"/>
            <a:ext cx="78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 smtClean="0">
                <a:solidFill>
                  <a:srgbClr val="FFFF00"/>
                </a:solidFill>
              </a:rPr>
              <a:t>მაიონიზირებელი გამოსხივების მოქმედება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385" y="141277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>
                <a:solidFill>
                  <a:srgbClr val="FFFF00"/>
                </a:solidFill>
              </a:rPr>
              <a:t>გამოტყორცნილი </a:t>
            </a:r>
            <a:r>
              <a:rPr lang="el-GR" sz="2400" dirty="0">
                <a:solidFill>
                  <a:srgbClr val="FFFF00"/>
                </a:solidFill>
              </a:rPr>
              <a:t>α </a:t>
            </a:r>
            <a:r>
              <a:rPr lang="ka-GE" sz="2400" dirty="0">
                <a:solidFill>
                  <a:srgbClr val="FFFF00"/>
                </a:solidFill>
              </a:rPr>
              <a:t>და </a:t>
            </a:r>
            <a:r>
              <a:rPr lang="el-GR" sz="2400" dirty="0">
                <a:solidFill>
                  <a:srgbClr val="FFFF00"/>
                </a:solidFill>
              </a:rPr>
              <a:t>β </a:t>
            </a:r>
            <a:r>
              <a:rPr lang="ka-GE" sz="2400" dirty="0">
                <a:solidFill>
                  <a:srgbClr val="FFFF00"/>
                </a:solidFill>
              </a:rPr>
              <a:t>ნაწილაკებს გააჩნიათ გაცილებით მაღალი ენერგია, ვიდრე ჩვეულებრივ ქიმიურ ბმებს</a:t>
            </a:r>
            <a:r>
              <a:rPr lang="ka-GE" sz="2400" dirty="0" smtClean="0">
                <a:solidFill>
                  <a:srgbClr val="FFFF00"/>
                </a:solidFill>
              </a:rPr>
              <a:t>. მათი ბიომოლეკულასთან დაჯახება იწვევს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84" y="2660746"/>
            <a:ext cx="80570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FFFF00"/>
                </a:solidFill>
              </a:rPr>
              <a:t>ქიმიური ბმების რღვევა, ან მოლეკულების </a:t>
            </a:r>
            <a:r>
              <a:rPr lang="ka-GE" sz="2400" dirty="0" smtClean="0">
                <a:solidFill>
                  <a:srgbClr val="FFFF00"/>
                </a:solidFill>
              </a:rPr>
              <a:t>იონიზაცია</a:t>
            </a:r>
            <a:endParaRPr lang="ka-GE" sz="2400" dirty="0">
              <a:solidFill>
                <a:srgbClr val="FFFF00"/>
              </a:solidFill>
            </a:endParaRPr>
          </a:p>
          <a:p>
            <a:endParaRPr lang="ka-GE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rgbClr val="FFFF00"/>
                </a:solidFill>
              </a:rPr>
              <a:t>მოლეკულის ფრაგმენტაცია, </a:t>
            </a:r>
            <a:r>
              <a:rPr lang="ka-GE" sz="2400" dirty="0">
                <a:solidFill>
                  <a:srgbClr val="FFFF00"/>
                </a:solidFill>
              </a:rPr>
              <a:t>რადიკალებისა და რეაქტიული იონების </a:t>
            </a:r>
            <a:r>
              <a:rPr lang="ka-GE" sz="2400" dirty="0" smtClean="0">
                <a:solidFill>
                  <a:srgbClr val="FFFF00"/>
                </a:solidFill>
              </a:rPr>
              <a:t>წარმოქმნით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89180"/>
            <a:ext cx="3707904" cy="1891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94"/>
          <a:stretch/>
        </p:blipFill>
        <p:spPr>
          <a:xfrm>
            <a:off x="2796805" y="4489180"/>
            <a:ext cx="2639291" cy="19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692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 smtClean="0">
                <a:solidFill>
                  <a:srgbClr val="FFFF00"/>
                </a:solidFill>
              </a:rPr>
              <a:t>რადიკალების წარმოქმნა არაპირდაპირი ურთიერთქმედებით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412776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200" dirty="0" smtClean="0">
                <a:solidFill>
                  <a:srgbClr val="FFFF00"/>
                </a:solidFill>
              </a:rPr>
              <a:t>1. ჯერ </a:t>
            </a:r>
            <a:r>
              <a:rPr lang="ka-GE" sz="2200" dirty="0">
                <a:solidFill>
                  <a:srgbClr val="FFFF00"/>
                </a:solidFill>
              </a:rPr>
              <a:t>ხდება წყლის მოლეკულის </a:t>
            </a:r>
            <a:r>
              <a:rPr lang="ka-GE" sz="2200" dirty="0" smtClean="0">
                <a:solidFill>
                  <a:srgbClr val="FFFF00"/>
                </a:solidFill>
              </a:rPr>
              <a:t>იონიზაცია</a:t>
            </a:r>
          </a:p>
          <a:p>
            <a:r>
              <a:rPr lang="ka-GE" sz="2200" dirty="0" smtClean="0">
                <a:solidFill>
                  <a:srgbClr val="FFFF00"/>
                </a:solidFill>
              </a:rPr>
              <a:t>წარმოიქმნება იონრადიკალი,რომელიც </a:t>
            </a:r>
            <a:r>
              <a:rPr lang="ka-GE" sz="2200" dirty="0">
                <a:solidFill>
                  <a:srgbClr val="FFFF00"/>
                </a:solidFill>
              </a:rPr>
              <a:t>გარდაიქმნება  თავისუფალ </a:t>
            </a:r>
            <a:r>
              <a:rPr lang="ka-GE" sz="2200" dirty="0" smtClean="0">
                <a:solidFill>
                  <a:srgbClr val="FFFF00"/>
                </a:solidFill>
              </a:rPr>
              <a:t>რადიკალად.</a:t>
            </a:r>
          </a:p>
          <a:p>
            <a:r>
              <a:rPr lang="ka-GE" sz="2200" dirty="0" smtClean="0">
                <a:solidFill>
                  <a:srgbClr val="FFFF00"/>
                </a:solidFill>
              </a:rPr>
              <a:t>2. იგი უტევს ბიოლოგიური მოლეკულას იწვევს მის ფრაგმენტაციას. </a:t>
            </a:r>
          </a:p>
          <a:p>
            <a:r>
              <a:rPr lang="ka-GE" sz="2200" dirty="0" smtClean="0">
                <a:solidFill>
                  <a:srgbClr val="FFFF00"/>
                </a:solidFill>
              </a:rPr>
              <a:t>3. ფრაგმენტებს აქვთ უნარი გააგრძელონ ჯაჭვური რადიკალური რეაქცია.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" y="3874989"/>
            <a:ext cx="4603109" cy="2492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6"/>
          <a:stretch/>
        </p:blipFill>
        <p:spPr>
          <a:xfrm>
            <a:off x="4604002" y="3874989"/>
            <a:ext cx="4539998" cy="2492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154362"/>
            <a:ext cx="2051720" cy="20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74" y="678810"/>
            <a:ext cx="78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rgbClr val="FFFF00"/>
                </a:solidFill>
              </a:rPr>
              <a:t>გენების დაზიანება (მუტაცია)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3508" y="1162587"/>
            <a:ext cx="88569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200" dirty="0">
                <a:solidFill>
                  <a:srgbClr val="FFFF00"/>
                </a:solidFill>
              </a:rPr>
              <a:t>მაიონიზირებელი გამოსხივება უფრო მეტად აზიანებს გაყოფადი უჯრედების შემცველ </a:t>
            </a:r>
            <a:r>
              <a:rPr lang="ka-GE" sz="2200" dirty="0" smtClean="0">
                <a:solidFill>
                  <a:srgbClr val="FFFF00"/>
                </a:solidFill>
              </a:rPr>
              <a:t>ქსოვილებს. (ძვლის ტვინი, კუჭ-ნაწლავის სიტემა, თმის უჯრედები, ემბრიონი...) </a:t>
            </a:r>
            <a:endParaRPr lang="ka-GE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200" dirty="0" smtClean="0">
                <a:solidFill>
                  <a:srgbClr val="FFFF00"/>
                </a:solidFill>
              </a:rPr>
              <a:t>გენეტიკური კოდი </a:t>
            </a:r>
            <a:r>
              <a:rPr lang="ka-GE" sz="2200" dirty="0">
                <a:solidFill>
                  <a:srgbClr val="FFFF00"/>
                </a:solidFill>
              </a:rPr>
              <a:t>უჯრედის ყველაზე მგრძნობიარე </a:t>
            </a:r>
            <a:r>
              <a:rPr lang="ka-GE" sz="2200" dirty="0" smtClean="0">
                <a:solidFill>
                  <a:srgbClr val="FFFF00"/>
                </a:solidFill>
              </a:rPr>
              <a:t>ნაწილს. რადიაცია იწვევს დნმ-სა და რნმ-ს დეზინტეგრაციასა და დეპოლიმერიზციას.</a:t>
            </a:r>
            <a:endParaRPr lang="ka-GE" sz="22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200" dirty="0" smtClean="0">
                <a:solidFill>
                  <a:srgbClr val="FFFF00"/>
                </a:solidFill>
              </a:rPr>
              <a:t>გენეტიკური კოდის დაზიანების გამოსწორება ხდება დნმ-ს უჯრედშორისი აღდგენის საშუალებით, თუმცა ამ დროს შესაძლოა მოხდეს გენეტიკური ინფორმაციის შეცვალა ან დაკარგვა.</a:t>
            </a:r>
          </a:p>
          <a:p>
            <a:r>
              <a:rPr lang="ka-GE" sz="24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0" y="4235689"/>
            <a:ext cx="3917985" cy="2130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15" y="4235688"/>
            <a:ext cx="3343275" cy="21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74" y="692696"/>
            <a:ext cx="78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rgbClr val="FFFF00"/>
                </a:solidFill>
              </a:rPr>
              <a:t>ქრომოსომების დაზიანება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32697"/>
            <a:ext cx="556039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FFFF00"/>
                </a:solidFill>
              </a:rPr>
              <a:t>დნმ-ის </a:t>
            </a:r>
            <a:r>
              <a:rPr lang="ka-GE" dirty="0">
                <a:solidFill>
                  <a:srgbClr val="FFFF00"/>
                </a:solidFill>
              </a:rPr>
              <a:t>მოლეკულის მთლიანობის დარღვევით, რადიაცია ასევე აზიანებს ქრომოსმის ძაფებს და გავლენას ახდენს  უჯრედის გაყოფის დროს ქრომოსომული წყვილების განაწილებაზე</a:t>
            </a:r>
            <a:r>
              <a:rPr lang="ka-GE" dirty="0" smtClean="0">
                <a:solidFill>
                  <a:srgbClr val="FFFF00"/>
                </a:solidFill>
              </a:rPr>
              <a:t>.</a:t>
            </a:r>
          </a:p>
          <a:p>
            <a:endParaRPr lang="ka-GE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dirty="0">
                <a:solidFill>
                  <a:srgbClr val="FFFF00"/>
                </a:solidFill>
              </a:rPr>
              <a:t>როდესაც ქრომოსომების შემაერთებელი ძაფები მოლეკულაში დარღვეულია, მათი გადაგმა შესაძლოა მოხდეს განსხვავებული თანმიმდევრობით, ისე რომ საწყისი გენეტიკური კოდი რადიკალურად შეიცვალოს</a:t>
            </a:r>
            <a:r>
              <a:rPr lang="ka-GE" dirty="0" smtClean="0">
                <a:solidFill>
                  <a:srgbClr val="FFFF00"/>
                </a:solidFill>
              </a:rPr>
              <a:t>.</a:t>
            </a:r>
          </a:p>
          <a:p>
            <a:endParaRPr lang="ka-GE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dirty="0">
                <a:solidFill>
                  <a:srgbClr val="FFFF00"/>
                </a:solidFill>
              </a:rPr>
              <a:t>ქრომოსომების გაწყვეტის შემდეგ მისი აღდგენა ხშირად სპონტანურად ხდება, თუმცა დაზიანება რომელიც ვერ აღდგება,  იწვევს </a:t>
            </a:r>
            <a:r>
              <a:rPr lang="ka-GE" dirty="0" smtClean="0">
                <a:solidFill>
                  <a:srgbClr val="FFFF00"/>
                </a:solidFill>
              </a:rPr>
              <a:t>უჯრედის გენეტიკური </a:t>
            </a:r>
            <a:r>
              <a:rPr lang="ka-GE" dirty="0">
                <a:solidFill>
                  <a:srgbClr val="FFFF00"/>
                </a:solidFill>
              </a:rPr>
              <a:t>ინფორმაციის დაკარგვას.  სხვანაირად ამ პროცესს „გენის წაშლას“ უწოდებენ.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0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000" dirty="0" smtClean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84" y="1332697"/>
            <a:ext cx="3617315" cy="46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74" y="692696"/>
            <a:ext cx="78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 smtClean="0">
                <a:solidFill>
                  <a:srgbClr val="FFFF00"/>
                </a:solidFill>
              </a:rPr>
              <a:t>მაიონიზირებელი დასხივების გავლენა ძვლის ტვინზე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129" y="1268760"/>
            <a:ext cx="8856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 smtClean="0">
                <a:solidFill>
                  <a:srgbClr val="FFFF00"/>
                </a:solidFill>
              </a:rPr>
              <a:t>0,5-1 </a:t>
            </a:r>
            <a:r>
              <a:rPr lang="ka-GE" sz="2000" dirty="0">
                <a:solidFill>
                  <a:srgbClr val="FFFF00"/>
                </a:solidFill>
              </a:rPr>
              <a:t>ზივერტი რადიაცია აყენებს მცირე ზიანს , ხოლო 8 ზივერტი იწვევს ამ უჯრედების გადაგვარებას ან სიკვდილს</a:t>
            </a:r>
            <a:r>
              <a:rPr lang="ka-GE" sz="2000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0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 smtClean="0">
                <a:solidFill>
                  <a:srgbClr val="FFFF00"/>
                </a:solidFill>
              </a:rPr>
              <a:t>ძვლის ტვინის უჯრედების სიკვდილი კი </a:t>
            </a:r>
            <a:r>
              <a:rPr lang="ka-GE" sz="2000" dirty="0">
                <a:solidFill>
                  <a:srgbClr val="FFFF00"/>
                </a:solidFill>
              </a:rPr>
              <a:t>იწვევს სისხლის ორგანიზმში ცირკულაციის წყობიდან გამოსვლას, იწყება სისხლის უჯრედების შემცირება და წარმოიქმნდება ინფექციის განვითარების რისკი.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0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 smtClean="0">
                <a:solidFill>
                  <a:srgbClr val="FFFF00"/>
                </a:solidFill>
              </a:rPr>
              <a:t>ორგანიზმი </a:t>
            </a:r>
            <a:r>
              <a:rPr lang="ka-GE" sz="2000" dirty="0">
                <a:solidFill>
                  <a:srgbClr val="FFFF00"/>
                </a:solidFill>
              </a:rPr>
              <a:t>კარგავს თავდაცვით  ფუნქციებს მიკრობებისაგან, </a:t>
            </a:r>
            <a:r>
              <a:rPr lang="ka-GE" sz="2000" dirty="0" smtClean="0">
                <a:solidFill>
                  <a:srgbClr val="FFFF00"/>
                </a:solidFill>
              </a:rPr>
              <a:t>იწვევს </a:t>
            </a:r>
            <a:r>
              <a:rPr lang="ka-GE" sz="2000" dirty="0">
                <a:solidFill>
                  <a:srgbClr val="FFFF00"/>
                </a:solidFill>
              </a:rPr>
              <a:t>ლორწოვანი გარსის </a:t>
            </a:r>
            <a:r>
              <a:rPr lang="ka-GE" sz="2000" dirty="0" smtClean="0">
                <a:solidFill>
                  <a:srgbClr val="FFFF00"/>
                </a:solidFill>
              </a:rPr>
              <a:t>ანთებას. იზრდება შინაგანი </a:t>
            </a:r>
            <a:r>
              <a:rPr lang="ka-GE" sz="2000" dirty="0">
                <a:solidFill>
                  <a:srgbClr val="FFFF00"/>
                </a:solidFill>
              </a:rPr>
              <a:t>და გარეგანი სისხლდენის </a:t>
            </a:r>
            <a:r>
              <a:rPr lang="ka-GE" sz="2000" dirty="0" smtClean="0">
                <a:solidFill>
                  <a:srgbClr val="FFFF00"/>
                </a:solidFill>
              </a:rPr>
              <a:t>რისკი, თრომბოციტების </a:t>
            </a:r>
            <a:r>
              <a:rPr lang="ka-GE" sz="2000" dirty="0">
                <a:solidFill>
                  <a:srgbClr val="FFFF00"/>
                </a:solidFill>
              </a:rPr>
              <a:t>რაოდენობის შემცირების გამო</a:t>
            </a:r>
            <a:r>
              <a:rPr lang="ka-GE" sz="20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78" y="4419213"/>
            <a:ext cx="3511802" cy="1929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80" y="4419213"/>
            <a:ext cx="3295778" cy="19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74" y="692696"/>
            <a:ext cx="78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 smtClean="0">
                <a:solidFill>
                  <a:srgbClr val="FFFF00"/>
                </a:solidFill>
              </a:rPr>
              <a:t>მაიონიზირებელი დასხივების გავლენა კანზე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129" y="134076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 smtClean="0">
                <a:solidFill>
                  <a:srgbClr val="FFFF00"/>
                </a:solidFill>
              </a:rPr>
              <a:t>რადიაციის </a:t>
            </a:r>
            <a:r>
              <a:rPr lang="ka-GE" sz="2000" dirty="0">
                <a:solidFill>
                  <a:srgbClr val="FFFF00"/>
                </a:solidFill>
              </a:rPr>
              <a:t>მოქმედება კანზე გარეგნულად გამოიხატება შეწითლებით.  მოცემულ ეფექტს კანი ინარჩუნებს რამდენიმე საათის განმავლობაში , რამდენიმე კვირაში კი ამ ადგილას ჩნდება უფრო ღრმა და ხანგრძლივი შეწითლება. </a:t>
            </a:r>
            <a:endParaRPr lang="ka-GE" sz="20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 smtClean="0">
                <a:solidFill>
                  <a:srgbClr val="FFFF00"/>
                </a:solidFill>
              </a:rPr>
              <a:t>უფრო </a:t>
            </a:r>
            <a:r>
              <a:rPr lang="ka-GE" sz="2000" dirty="0">
                <a:solidFill>
                  <a:srgbClr val="FFFF00"/>
                </a:solidFill>
              </a:rPr>
              <a:t>დიდი დოზით დასხივების </a:t>
            </a:r>
            <a:r>
              <a:rPr lang="ka-GE" sz="2000" dirty="0" smtClean="0">
                <a:solidFill>
                  <a:srgbClr val="FFFF00"/>
                </a:solidFill>
              </a:rPr>
              <a:t>პირ</a:t>
            </a:r>
            <a:r>
              <a:rPr lang="ka-GE" sz="2000" dirty="0">
                <a:solidFill>
                  <a:srgbClr val="FFFF00"/>
                </a:solidFill>
              </a:rPr>
              <a:t>ო</a:t>
            </a:r>
            <a:r>
              <a:rPr lang="ka-GE" sz="2000" dirty="0" smtClean="0">
                <a:solidFill>
                  <a:srgbClr val="FFFF00"/>
                </a:solidFill>
              </a:rPr>
              <a:t>ბებში ჩნდება დამწვრობის </a:t>
            </a:r>
            <a:r>
              <a:rPr lang="ka-GE" sz="2000" dirty="0">
                <a:solidFill>
                  <a:srgbClr val="FFFF00"/>
                </a:solidFill>
              </a:rPr>
              <a:t>ბუშტები და </a:t>
            </a:r>
            <a:r>
              <a:rPr lang="ka-GE" sz="2000" dirty="0" smtClean="0">
                <a:solidFill>
                  <a:srgbClr val="FFFF00"/>
                </a:solidFill>
              </a:rPr>
              <a:t>წყლულები, </a:t>
            </a:r>
            <a:r>
              <a:rPr lang="ka-GE" sz="2000" dirty="0">
                <a:solidFill>
                  <a:srgbClr val="FFFF00"/>
                </a:solidFill>
              </a:rPr>
              <a:t>რაც საწინდარია ანომალიური პიგმენტაციისა.</a:t>
            </a:r>
            <a:endParaRPr lang="ka-GE" sz="20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r="5992" b="11608"/>
          <a:stretch/>
        </p:blipFill>
        <p:spPr>
          <a:xfrm>
            <a:off x="1233411" y="3841012"/>
            <a:ext cx="3541115" cy="2286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/>
          <a:stretch/>
        </p:blipFill>
        <p:spPr>
          <a:xfrm>
            <a:off x="4760315" y="3841012"/>
            <a:ext cx="2893606" cy="22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69269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300" dirty="0" smtClean="0">
                <a:solidFill>
                  <a:srgbClr val="FFFF00"/>
                </a:solidFill>
              </a:rPr>
              <a:t>მაიონიზირებელი დასხივების გავლენა რეპროდუქციულ სისტემაზე</a:t>
            </a:r>
            <a:endParaRPr lang="en-US" sz="23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71" y="1844824"/>
            <a:ext cx="8856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FFFF00"/>
                </a:solidFill>
              </a:rPr>
              <a:t>ჩამოყალიბებული სპერმატოზოიდი რადიაციას უძლებს, </a:t>
            </a:r>
            <a:r>
              <a:rPr lang="ka-GE" sz="2000" dirty="0" smtClean="0">
                <a:solidFill>
                  <a:srgbClr val="FFFF00"/>
                </a:solidFill>
              </a:rPr>
              <a:t>თუმცა ჩამუყალიბებელი </a:t>
            </a:r>
            <a:r>
              <a:rPr lang="ka-GE" sz="2000" dirty="0">
                <a:solidFill>
                  <a:srgbClr val="FFFF00"/>
                </a:solidFill>
              </a:rPr>
              <a:t>სპერმის მაფორმირებელი </a:t>
            </a:r>
            <a:r>
              <a:rPr lang="ka-GE" sz="2000" dirty="0" smtClean="0">
                <a:solidFill>
                  <a:srgbClr val="FFFF00"/>
                </a:solidFill>
              </a:rPr>
              <a:t>უჯრედები </a:t>
            </a:r>
            <a:r>
              <a:rPr lang="ka-GE" sz="2000" dirty="0">
                <a:solidFill>
                  <a:srgbClr val="FFFF00"/>
                </a:solidFill>
              </a:rPr>
              <a:t>ადამიანის ორგანიზმში</a:t>
            </a:r>
            <a:r>
              <a:rPr lang="ka-GE" sz="2000" dirty="0" smtClean="0">
                <a:solidFill>
                  <a:srgbClr val="FFFF00"/>
                </a:solidFill>
              </a:rPr>
              <a:t> </a:t>
            </a:r>
            <a:r>
              <a:rPr lang="ka-GE" sz="2000" dirty="0">
                <a:solidFill>
                  <a:srgbClr val="FFFF00"/>
                </a:solidFill>
              </a:rPr>
              <a:t>ყველაზე რადიომგრძნობიარე უჯრედებს </a:t>
            </a:r>
            <a:r>
              <a:rPr lang="ka-GE" sz="2000" dirty="0" smtClean="0">
                <a:solidFill>
                  <a:srgbClr val="FFFF00"/>
                </a:solidFill>
              </a:rPr>
              <a:t>შორისაა.</a:t>
            </a:r>
          </a:p>
          <a:p>
            <a:endParaRPr lang="ka-GE" sz="20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 smtClean="0">
                <a:solidFill>
                  <a:srgbClr val="FFFF00"/>
                </a:solidFill>
              </a:rPr>
              <a:t> </a:t>
            </a:r>
            <a:r>
              <a:rPr lang="ka-GE" sz="2000" dirty="0">
                <a:solidFill>
                  <a:srgbClr val="FFFF00"/>
                </a:solidFill>
              </a:rPr>
              <a:t>0,15 ზივერტმა გამოსხივებამ </a:t>
            </a:r>
            <a:r>
              <a:rPr lang="ka-GE" sz="2000" dirty="0" smtClean="0">
                <a:solidFill>
                  <a:srgbClr val="FFFF00"/>
                </a:solidFill>
              </a:rPr>
              <a:t>შესაძლოა გამოიწვიოს  დროებითი </a:t>
            </a:r>
            <a:r>
              <a:rPr lang="ka-GE" sz="2000" dirty="0">
                <a:solidFill>
                  <a:srgbClr val="FFFF00"/>
                </a:solidFill>
              </a:rPr>
              <a:t>სპერმის გამომუშავების შეწყვეტა, ხოლო 4 ზივერტიმა რადიაციამ სრული </a:t>
            </a:r>
            <a:r>
              <a:rPr lang="ka-GE" sz="2000" dirty="0" smtClean="0">
                <a:solidFill>
                  <a:srgbClr val="FFFF00"/>
                </a:solidFill>
              </a:rPr>
              <a:t>უნაყოფობა.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0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 smtClean="0">
                <a:solidFill>
                  <a:srgbClr val="FFFF00"/>
                </a:solidFill>
              </a:rPr>
              <a:t>ანალოგიურად </a:t>
            </a:r>
            <a:r>
              <a:rPr lang="ka-GE" sz="2000" dirty="0">
                <a:solidFill>
                  <a:srgbClr val="FFFF00"/>
                </a:solidFill>
              </a:rPr>
              <a:t>ხდება ქალების შეთხვევაშიც 2-3 ზივერტი რადიაცია სამუდამო უნაყოფობას იწვევს.</a:t>
            </a:r>
            <a:endParaRPr lang="ka-GE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692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 smtClean="0">
                <a:solidFill>
                  <a:srgbClr val="FFFF00"/>
                </a:solidFill>
              </a:rPr>
              <a:t>რადიაცული ავადმყოფობა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693" y="1556792"/>
            <a:ext cx="88569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300" dirty="0">
                <a:solidFill>
                  <a:srgbClr val="FFFF00"/>
                </a:solidFill>
              </a:rPr>
              <a:t>ნიშნები და სიმპტომები, რაც გამოწვეულია კუჭ-ნაწლავის ტრაქტისა და ძვლის ტვინის მაიონიზირებელი დასხივებით ცნობილია „რადიაციული ავადმყოფობის“ სახელით. </a:t>
            </a:r>
            <a:endParaRPr lang="ka-GE" sz="23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10954"/>
            <a:ext cx="3486150" cy="3515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10955"/>
            <a:ext cx="3486150" cy="3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1245" y="69269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300" dirty="0" smtClean="0">
                <a:solidFill>
                  <a:srgbClr val="FFFF00"/>
                </a:solidFill>
              </a:rPr>
              <a:t>მაიონიზირებელი დასხივება სიმძიმის მიხედვით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771" y="1484784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FFFF00"/>
                </a:solidFill>
              </a:rPr>
              <a:t>1-2 გრეი მაიონიზირებელი გამოსხივების მოქმედებას მოყვება რადიაციული ავადმყოფობისთვის დამახასიათებელი სიმპტომები შედარებით მსუბუქ ფორმებში.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FFFF00"/>
                </a:solidFill>
              </a:rPr>
              <a:t>2-5გრეი რადიაციის შემთხვევაში  დაზარალებულს ეწყება რამდენიმე ღებინება. სიმპტომები </a:t>
            </a:r>
            <a:r>
              <a:rPr lang="ka-GE" sz="2000" dirty="0" smtClean="0">
                <a:solidFill>
                  <a:srgbClr val="FFFF00"/>
                </a:solidFill>
              </a:rPr>
              <a:t>მალევე </a:t>
            </a:r>
            <a:r>
              <a:rPr lang="ka-GE" sz="2000" dirty="0">
                <a:solidFill>
                  <a:srgbClr val="FFFF00"/>
                </a:solidFill>
              </a:rPr>
              <a:t>ქრება. </a:t>
            </a:r>
            <a:r>
              <a:rPr lang="ka-GE" sz="2000" dirty="0" smtClean="0">
                <a:solidFill>
                  <a:srgbClr val="FFFF00"/>
                </a:solidFill>
              </a:rPr>
              <a:t>პროცესები რამდენიმე ორი კვირის განმავლობაში რაიმე გამოხატული სიმპტომების გარეშე მიდის. მესამე </a:t>
            </a:r>
            <a:r>
              <a:rPr lang="ka-GE" sz="2000" dirty="0">
                <a:solidFill>
                  <a:srgbClr val="FFFF00"/>
                </a:solidFill>
              </a:rPr>
              <a:t>კვირიდან დაზარალებულს უქვეითდება მადა, სუსტდება, ეწყება ცხელება და  თმის ცვენა, სხეულზე უჩნდება </a:t>
            </a:r>
            <a:r>
              <a:rPr lang="ka-GE" sz="2000" dirty="0" smtClean="0">
                <a:solidFill>
                  <a:srgbClr val="FFFF00"/>
                </a:solidFill>
              </a:rPr>
              <a:t>სისხლჩაქცევები. 50% შემთხვევებისა მთავრდება სიკვდილით.</a:t>
            </a:r>
            <a:endParaRPr lang="ka-GE" sz="20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FFFF00"/>
                </a:solidFill>
              </a:rPr>
              <a:t>10 გრეი რადიაციის შემთხვევაში რამდენიმე საათი გამოხატული სიმპტომი არაა. რამდენიმე დღეში იწყება დიარეა, ყელის და ლორწოვანის ძლიერი ანთება. 100% შემთხვევებისა მთავრდება ლეტალურად. ერთბაშად  5 გრეი  დასხივების მთლიან სხეულზე მიღების შემთხვევაშიც კი გადარჩენა თითქმის წარმოუდგენელია.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408" y="126876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 smtClean="0">
                <a:solidFill>
                  <a:srgbClr val="FFFF00"/>
                </a:solidFill>
              </a:rPr>
              <a:t>რადიაცია ანუ გამოსხივება არის ენერგიის გადატანა სივრცეში.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708" y="54868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dirty="0" smtClean="0">
                <a:solidFill>
                  <a:srgbClr val="FFFF00"/>
                </a:solidFill>
              </a:rPr>
              <a:t>რა არის გამოსხივება?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636" y="1772290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FFFF00"/>
                </a:solidFill>
              </a:rPr>
              <a:t> </a:t>
            </a:r>
            <a:r>
              <a:rPr lang="ka-GE" sz="2400" dirty="0" smtClean="0">
                <a:solidFill>
                  <a:srgbClr val="FFFF00"/>
                </a:solidFill>
              </a:rPr>
              <a:t>არამაიონიზირებელი (სუსტი)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rgbClr val="FFFF00"/>
                </a:solidFill>
              </a:rPr>
              <a:t>მაიონიზირებელი (ძლიერი)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716"/>
            <a:ext cx="9144000" cy="31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475" y="272111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 smtClean="0">
                <a:solidFill>
                  <a:srgbClr val="FFFF00"/>
                </a:solidFill>
              </a:rPr>
              <a:t>მადლობა ყურადღებისთვის!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476672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 smtClean="0">
                <a:solidFill>
                  <a:srgbClr val="FFFF00"/>
                </a:solidFill>
              </a:rPr>
              <a:t>მაიონიზირებელი გამოსხივების ტიპები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484784"/>
            <a:ext cx="86409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300" dirty="0" smtClean="0">
                <a:solidFill>
                  <a:srgbClr val="FFFF00"/>
                </a:solidFill>
              </a:rPr>
              <a:t>ბერძნული </a:t>
            </a:r>
            <a:r>
              <a:rPr lang="ka-GE" sz="2300" dirty="0">
                <a:solidFill>
                  <a:srgbClr val="FFFF00"/>
                </a:solidFill>
              </a:rPr>
              <a:t>ასოებით აღინიშნება – ალფა, ბეტა, და გამა (α, β, γ). </a:t>
            </a:r>
            <a:endParaRPr lang="ka-GE" sz="2300" dirty="0" smtClean="0">
              <a:solidFill>
                <a:srgbClr val="FFFF00"/>
              </a:solidFill>
            </a:endParaRPr>
          </a:p>
          <a:p>
            <a:endParaRPr lang="ka-GE" sz="28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320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71" y="2060848"/>
            <a:ext cx="3726160" cy="29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684" y="69269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dirty="0" smtClean="0">
                <a:solidFill>
                  <a:srgbClr val="FFFF00"/>
                </a:solidFill>
              </a:rPr>
              <a:t>γ </a:t>
            </a:r>
            <a:r>
              <a:rPr lang="en-US" sz="3200" dirty="0" smtClean="0">
                <a:solidFill>
                  <a:srgbClr val="FFFF00"/>
                </a:solidFill>
              </a:rPr>
              <a:t>-</a:t>
            </a:r>
            <a:r>
              <a:rPr lang="ka-GE" sz="3200" dirty="0" smtClean="0">
                <a:solidFill>
                  <a:srgbClr val="FFFF00"/>
                </a:solidFill>
              </a:rPr>
              <a:t>გამოსხივება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628800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FFFF00"/>
                </a:solidFill>
              </a:rPr>
              <a:t>შეღწევის ძალიან მაღალი უნარი </a:t>
            </a:r>
            <a:r>
              <a:rPr lang="ka-GE" sz="2400" dirty="0" smtClean="0">
                <a:solidFill>
                  <a:srgbClr val="FFFF00"/>
                </a:solidFill>
              </a:rPr>
              <a:t>აქვს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FFFF00"/>
                </a:solidFill>
              </a:rPr>
              <a:t>სუსტი დამშლელი </a:t>
            </a:r>
            <a:r>
              <a:rPr lang="ka-GE" sz="2400" dirty="0" smtClean="0">
                <a:solidFill>
                  <a:srgbClr val="FFFF00"/>
                </a:solidFill>
              </a:rPr>
              <a:t>მოქმედება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rgbClr val="FFFF00"/>
                </a:solidFill>
              </a:rPr>
              <a:t>მოლეკულის </a:t>
            </a:r>
            <a:r>
              <a:rPr lang="ka-GE" sz="2400" dirty="0">
                <a:solidFill>
                  <a:srgbClr val="FFFF00"/>
                </a:solidFill>
              </a:rPr>
              <a:t>დაშლა ნაკლებად სავარაუდოა</a:t>
            </a:r>
          </a:p>
          <a:p>
            <a:endParaRPr lang="ka-GE" sz="2800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314096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FFFF00"/>
                </a:solidFill>
              </a:rPr>
              <a:t>γ -</a:t>
            </a:r>
            <a:r>
              <a:rPr lang="ka-GE" sz="2400" dirty="0">
                <a:solidFill>
                  <a:srgbClr val="FFFF00"/>
                </a:solidFill>
              </a:rPr>
              <a:t>გამოსხივებისგან დასაცავად ყველაზე ეფექტური მძიმე </a:t>
            </a:r>
            <a:r>
              <a:rPr lang="ka-GE" sz="2400" dirty="0" smtClean="0">
                <a:solidFill>
                  <a:srgbClr val="FFFF00"/>
                </a:solidFill>
              </a:rPr>
              <a:t>ელმენტებია. მაგალითად, ტყვიაა.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4" y="3971965"/>
            <a:ext cx="3635596" cy="23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684" y="69269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rgbClr val="FFFF00"/>
                </a:solidFill>
              </a:rPr>
              <a:t>β</a:t>
            </a:r>
            <a:r>
              <a:rPr lang="ka-GE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-</a:t>
            </a:r>
            <a:r>
              <a:rPr lang="ka-GE" sz="3200" dirty="0" smtClean="0">
                <a:solidFill>
                  <a:srgbClr val="FFFF00"/>
                </a:solidFill>
              </a:rPr>
              <a:t>გამოსხივება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277471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rgbClr val="FFFF00"/>
                </a:solidFill>
              </a:rPr>
              <a:t>შეღწევის საშუალო უნარი აქვს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FFFF00"/>
                </a:solidFill>
              </a:rPr>
              <a:t>აგდებს ატომიდან </a:t>
            </a:r>
            <a:r>
              <a:rPr lang="ka-GE" sz="2400" dirty="0" smtClean="0">
                <a:solidFill>
                  <a:srgbClr val="FFFF00"/>
                </a:solidFill>
              </a:rPr>
              <a:t>ელექტრონებს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rgbClr val="FFFF00"/>
                </a:solidFill>
              </a:rPr>
              <a:t>ქსოვილს </a:t>
            </a:r>
            <a:r>
              <a:rPr lang="ka-GE" sz="2400" dirty="0">
                <a:solidFill>
                  <a:srgbClr val="FFFF00"/>
                </a:solidFill>
              </a:rPr>
              <a:t>ენერგიის მნიშვნელოვან ნაწილს გადასცემს, რაც სხივურ დამწვრობას იწვევს</a:t>
            </a:r>
            <a:endParaRPr lang="ka-GE" sz="2400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14096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FFFF00"/>
                </a:solidFill>
              </a:rPr>
              <a:t>β -</a:t>
            </a:r>
            <a:r>
              <a:rPr lang="ka-GE" sz="2400" dirty="0" smtClean="0">
                <a:solidFill>
                  <a:srgbClr val="FFFF00"/>
                </a:solidFill>
              </a:rPr>
              <a:t>გამოსხივება ვერ აღწევს ლითონის თხელ ფირფიტაში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02634"/>
            <a:ext cx="3888432" cy="26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2620" y="69269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rgbClr val="FFFF00"/>
                </a:solidFill>
              </a:rPr>
              <a:t>α-</a:t>
            </a:r>
            <a:r>
              <a:rPr lang="ka-GE" sz="3200" dirty="0">
                <a:solidFill>
                  <a:srgbClr val="FFFF00"/>
                </a:solidFill>
              </a:rPr>
              <a:t>გამოსხივება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277471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FFFF00"/>
                </a:solidFill>
              </a:rPr>
              <a:t>შეღწევის დაბალი </a:t>
            </a:r>
            <a:r>
              <a:rPr lang="ka-GE" sz="2400" dirty="0" smtClean="0">
                <a:solidFill>
                  <a:srgbClr val="FFFF00"/>
                </a:solidFill>
              </a:rPr>
              <a:t>უნარი</a:t>
            </a:r>
            <a:endParaRPr lang="ka-GE" sz="24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</a:rPr>
              <a:t>მ</a:t>
            </a:r>
            <a:r>
              <a:rPr lang="ka-GE" sz="2400" dirty="0" smtClean="0">
                <a:solidFill>
                  <a:srgbClr val="FFFF00"/>
                </a:solidFill>
              </a:rPr>
              <a:t>აღალი ენერგია </a:t>
            </a:r>
            <a:r>
              <a:rPr lang="ka-GE" sz="2400" dirty="0">
                <a:solidFill>
                  <a:srgbClr val="FFFF00"/>
                </a:solidFill>
              </a:rPr>
              <a:t>და </a:t>
            </a:r>
            <a:r>
              <a:rPr lang="ka-GE" sz="2400" dirty="0" smtClean="0">
                <a:solidFill>
                  <a:srgbClr val="FFFF00"/>
                </a:solidFill>
              </a:rPr>
              <a:t>იმპულსი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rgbClr val="FFFF00"/>
                </a:solidFill>
              </a:rPr>
              <a:t>შეუძლია ამოაგდოს </a:t>
            </a:r>
            <a:r>
              <a:rPr lang="ka-GE" sz="2400" dirty="0">
                <a:solidFill>
                  <a:srgbClr val="FFFF00"/>
                </a:solidFill>
              </a:rPr>
              <a:t>ელექტრონები ატომიდან და თვითონ ატომებიც კი </a:t>
            </a:r>
            <a:r>
              <a:rPr lang="ka-GE" sz="2400" dirty="0" smtClean="0">
                <a:solidFill>
                  <a:srgbClr val="FFFF00"/>
                </a:solidFill>
              </a:rPr>
              <a:t>მოლეკულებიდან.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FFFF00"/>
                </a:solidFill>
              </a:rPr>
              <a:t>ორგანიზმის შიგნით </a:t>
            </a:r>
            <a:r>
              <a:rPr lang="el-GR" sz="2400" dirty="0">
                <a:solidFill>
                  <a:srgbClr val="FFFF00"/>
                </a:solidFill>
              </a:rPr>
              <a:t>α </a:t>
            </a:r>
            <a:r>
              <a:rPr lang="ka-GE" sz="2400" dirty="0">
                <a:solidFill>
                  <a:srgbClr val="FFFF00"/>
                </a:solidFill>
              </a:rPr>
              <a:t>აქტიური იზოტოპების მოხვედრა უკიდურესად საშიშია</a:t>
            </a:r>
            <a:endParaRPr lang="ka-GE" sz="2400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548" y="3709481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FF00"/>
                </a:solidFill>
              </a:rPr>
              <a:t>α</a:t>
            </a:r>
            <a:r>
              <a:rPr lang="ka-GE" sz="2400" dirty="0" smtClean="0">
                <a:solidFill>
                  <a:srgbClr val="FFFF00"/>
                </a:solidFill>
              </a:rPr>
              <a:t>-ნაწილაკი </a:t>
            </a:r>
            <a:r>
              <a:rPr lang="ka-GE" sz="2400" dirty="0">
                <a:solidFill>
                  <a:srgbClr val="FFFF00"/>
                </a:solidFill>
              </a:rPr>
              <a:t>ჰარში 5 სანტიმეტრზე მეტს ვერ </a:t>
            </a:r>
            <a:r>
              <a:rPr lang="ka-GE" sz="2400" dirty="0" smtClean="0">
                <a:solidFill>
                  <a:srgbClr val="FFFF00"/>
                </a:solidFill>
              </a:rPr>
              <a:t>გადის. მას ქაღალდის ფურცლის გავლაც არ შეუძლია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72783"/>
            <a:ext cx="2585962" cy="17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1650" y="692696"/>
            <a:ext cx="6444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dirty="0">
                <a:solidFill>
                  <a:srgbClr val="FFFF00"/>
                </a:solidFill>
              </a:rPr>
              <a:t>სწრაფი ნეიტრონებით დასხივება 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277471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FFFF00"/>
                </a:solidFill>
              </a:rPr>
              <a:t>სწრაფი ნეიტრონების ნაკადს ურთიერთქმედების გარეშე ნივთიერების </a:t>
            </a:r>
            <a:r>
              <a:rPr lang="ka-GE" sz="2400" dirty="0" smtClean="0">
                <a:solidFill>
                  <a:srgbClr val="FFFF00"/>
                </a:solidFill>
              </a:rPr>
              <a:t> </a:t>
            </a:r>
            <a:r>
              <a:rPr lang="ka-GE" sz="2400" dirty="0">
                <a:solidFill>
                  <a:srgbClr val="FFFF00"/>
                </a:solidFill>
              </a:rPr>
              <a:t>10 სანტიმეტრამდე სისქის გავლა შეუძლია.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FFFF00"/>
                </a:solidFill>
              </a:rPr>
              <a:t>წყალბადის ბირთვთან </a:t>
            </a:r>
            <a:r>
              <a:rPr lang="ka-GE" sz="2400" dirty="0" smtClean="0">
                <a:solidFill>
                  <a:srgbClr val="FFFF00"/>
                </a:solidFill>
              </a:rPr>
              <a:t>შეჯახებისას </a:t>
            </a:r>
            <a:r>
              <a:rPr lang="ka-GE" sz="2400" dirty="0">
                <a:solidFill>
                  <a:srgbClr val="FFFF00"/>
                </a:solidFill>
              </a:rPr>
              <a:t>ნეიტრონი მას ენერგიის </a:t>
            </a:r>
            <a:r>
              <a:rPr lang="ka-GE" sz="2400" dirty="0" smtClean="0">
                <a:solidFill>
                  <a:srgbClr val="FFFF00"/>
                </a:solidFill>
              </a:rPr>
              <a:t>ნახევარს გადასცემს და </a:t>
            </a:r>
            <a:r>
              <a:rPr lang="ka-GE" sz="2400" dirty="0">
                <a:solidFill>
                  <a:srgbClr val="FFFF00"/>
                </a:solidFill>
              </a:rPr>
              <a:t>პროტონის </a:t>
            </a:r>
            <a:r>
              <a:rPr lang="ka-GE" sz="2400" dirty="0" smtClean="0">
                <a:solidFill>
                  <a:srgbClr val="FFFF00"/>
                </a:solidFill>
              </a:rPr>
              <a:t>ამოგდებს </a:t>
            </a:r>
            <a:r>
              <a:rPr lang="ka-GE" sz="2400" dirty="0">
                <a:solidFill>
                  <a:srgbClr val="FFFF00"/>
                </a:solidFill>
              </a:rPr>
              <a:t>ბირთვიდან. </a:t>
            </a:r>
            <a:r>
              <a:rPr lang="ka-GE" sz="2400" dirty="0" smtClean="0">
                <a:solidFill>
                  <a:srgbClr val="FFFF00"/>
                </a:solidFill>
              </a:rPr>
              <a:t>ეს </a:t>
            </a:r>
            <a:r>
              <a:rPr lang="ka-GE" sz="2400" dirty="0">
                <a:solidFill>
                  <a:srgbClr val="FFFF00"/>
                </a:solidFill>
              </a:rPr>
              <a:t>სწრაფი პროტონი იწვევს </a:t>
            </a:r>
            <a:r>
              <a:rPr lang="ka-GE" sz="2400" dirty="0" smtClean="0">
                <a:solidFill>
                  <a:srgbClr val="FFFF00"/>
                </a:solidFill>
              </a:rPr>
              <a:t>მოლეკულების </a:t>
            </a:r>
            <a:r>
              <a:rPr lang="ka-GE" sz="2400" dirty="0">
                <a:solidFill>
                  <a:srgbClr val="FFFF00"/>
                </a:solidFill>
              </a:rPr>
              <a:t>იონიზაციას, როგორც </a:t>
            </a:r>
            <a:r>
              <a:rPr lang="el-GR" sz="2400" dirty="0">
                <a:solidFill>
                  <a:srgbClr val="FFFF00"/>
                </a:solidFill>
              </a:rPr>
              <a:t>α-</a:t>
            </a:r>
            <a:r>
              <a:rPr lang="ka-GE" sz="2400" dirty="0">
                <a:solidFill>
                  <a:srgbClr val="FFFF00"/>
                </a:solidFill>
              </a:rPr>
              <a:t>გამოსხივება.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400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91965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rgbClr val="FFFF00"/>
                </a:solidFill>
              </a:rPr>
              <a:t>სწრაფი ნეიტრონებისგან საუკეთესო დამცველი </a:t>
            </a:r>
            <a:r>
              <a:rPr lang="ka-GE" sz="2400" dirty="0" smtClean="0">
                <a:solidFill>
                  <a:srgbClr val="FFFF00"/>
                </a:solidFill>
              </a:rPr>
              <a:t>წყალბადის ატომებით </a:t>
            </a:r>
            <a:r>
              <a:rPr lang="ka-GE" sz="2400" dirty="0">
                <a:solidFill>
                  <a:srgbClr val="FFFF00"/>
                </a:solidFill>
              </a:rPr>
              <a:t>მდიდარი ნივთიერებებია. </a:t>
            </a:r>
            <a:r>
              <a:rPr lang="ka-GE" sz="2400" dirty="0" smtClean="0">
                <a:solidFill>
                  <a:srgbClr val="FFFF00"/>
                </a:solidFill>
              </a:rPr>
              <a:t>მაგ. ნახშირწყლები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636" y="692696"/>
            <a:ext cx="65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 smtClean="0">
                <a:solidFill>
                  <a:srgbClr val="FFFF00"/>
                </a:solidFill>
              </a:rPr>
              <a:t>რადიაციის საზომი ერთეულები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4174" y="1772816"/>
            <a:ext cx="7616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Si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ka-GE" sz="2400" dirty="0">
                <a:solidFill>
                  <a:srgbClr val="FFFF00"/>
                </a:solidFill>
              </a:rPr>
              <a:t>სისტემის ერთეული რადიაციის დოზის გასაზომად არის </a:t>
            </a:r>
            <a:r>
              <a:rPr lang="ka-GE" sz="2400" dirty="0" smtClean="0">
                <a:solidFill>
                  <a:srgbClr val="FFFF00"/>
                </a:solidFill>
              </a:rPr>
              <a:t>გრეი. 1 გრეი = </a:t>
            </a:r>
            <a:r>
              <a:rPr lang="ka-GE" sz="2400" dirty="0">
                <a:solidFill>
                  <a:srgbClr val="FFFF00"/>
                </a:solidFill>
              </a:rPr>
              <a:t>1ჯოული ენერგიის აბსორბცია 1 კილოგრამი ქსოვილის მიერ</a:t>
            </a:r>
            <a:r>
              <a:rPr lang="ka-GE" sz="2400" dirty="0" smtClean="0">
                <a:solidFill>
                  <a:srgbClr val="FFFF00"/>
                </a:solidFill>
              </a:rPr>
              <a:t>.</a:t>
            </a:r>
          </a:p>
          <a:p>
            <a:endParaRPr lang="ka-GE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FFFF00"/>
                </a:solidFill>
              </a:rPr>
              <a:t>რადიონუკლიდებისგან ადამიანის მიერ მიღებული დოზა იზომება ზივერტებში. </a:t>
            </a:r>
            <a:r>
              <a:rPr lang="ka-GE" sz="2400" dirty="0" smtClean="0">
                <a:solidFill>
                  <a:srgbClr val="FFFF00"/>
                </a:solidFill>
              </a:rPr>
              <a:t>1 </a:t>
            </a:r>
            <a:r>
              <a:rPr lang="ka-GE" sz="2400" dirty="0">
                <a:solidFill>
                  <a:srgbClr val="FFFF00"/>
                </a:solidFill>
              </a:rPr>
              <a:t>ზივერტი — 1 კგ ბიოლოგიური ქსოვილის მიერ შთანთქმული ენერგიის </a:t>
            </a:r>
            <a:r>
              <a:rPr lang="ka-GE" sz="2400" dirty="0" smtClean="0">
                <a:solidFill>
                  <a:srgbClr val="FFFF00"/>
                </a:solidFill>
              </a:rPr>
              <a:t>რაოდენობა.</a:t>
            </a:r>
          </a:p>
        </p:txBody>
      </p:sp>
    </p:spTree>
    <p:extLst>
      <p:ext uri="{BB962C8B-B14F-4D97-AF65-F5344CB8AC3E}">
        <p14:creationId xmlns:p14="http://schemas.microsoft.com/office/powerpoint/2010/main" val="41119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636" y="692696"/>
            <a:ext cx="65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 smtClean="0">
                <a:solidFill>
                  <a:srgbClr val="FFFF00"/>
                </a:solidFill>
              </a:rPr>
              <a:t>რადიაციის დეტექტირება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47251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0"/>
          <a:stretch/>
        </p:blipFill>
        <p:spPr>
          <a:xfrm>
            <a:off x="554743" y="2348880"/>
            <a:ext cx="2376264" cy="1944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42" y="2372485"/>
            <a:ext cx="2376264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67013"/>
            <a:ext cx="2376264" cy="1949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3524" y="1412776"/>
            <a:ext cx="27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dirty="0" smtClean="0">
                <a:solidFill>
                  <a:srgbClr val="FFFF00"/>
                </a:solidFill>
              </a:rPr>
              <a:t>გრეიგერის საზომი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792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Papuna Navdarashvili</dc:creator>
  <cp:lastModifiedBy>RePack by Diakov</cp:lastModifiedBy>
  <cp:revision>43</cp:revision>
  <dcterms:created xsi:type="dcterms:W3CDTF">2020-02-04T17:05:11Z</dcterms:created>
  <dcterms:modified xsi:type="dcterms:W3CDTF">2020-02-05T06:09:55Z</dcterms:modified>
</cp:coreProperties>
</file>