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FE6A9-6DB9-C3DF-043A-E8D86B1817C6}" v="238" dt="2020-02-05T12:45:21.946"/>
    <p1510:client id="{2572CD32-F651-F303-4483-14DCF955E2FC}" v="514" dt="2020-02-07T05:26:39.472"/>
    <p1510:client id="{30007B15-C1DB-5B61-DE2D-31F8B9BE7A42}" v="430" dt="2020-02-06T13:19:23.077"/>
    <p1510:client id="{8C96280F-8D1E-723C-56A5-92FA034C06E2}" v="2157" dt="2020-02-05T09:58:37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2AD0-6644-4B8E-AC3F-4C17CC25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43643"/>
            <a:ext cx="3505495" cy="1421039"/>
          </a:xfrm>
        </p:spPr>
        <p:txBody>
          <a:bodyPr>
            <a:normAutofit fontScale="90000"/>
          </a:bodyPr>
          <a:lstStyle/>
          <a:p>
            <a:r>
              <a:rPr lang="en-US" sz="3700">
                <a:ea typeface="+mj-lt"/>
                <a:cs typeface="+mj-lt"/>
              </a:rPr>
              <a:t>პლენარული სამეცნიერო მოხსენება</a:t>
            </a:r>
            <a:endParaRPr lang="en-US" sz="37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D4FC8B-F6A1-4E93-A7AC-05D41A6E6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 err="1">
                <a:ea typeface="+mn-lt"/>
                <a:cs typeface="+mn-lt"/>
              </a:rPr>
              <a:t>მომხსენებლები</a:t>
            </a:r>
            <a:r>
              <a:rPr lang="en-US" sz="2000" b="1" dirty="0">
                <a:ea typeface="+mn-lt"/>
                <a:cs typeface="+mn-lt"/>
              </a:rPr>
              <a:t>: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ერეკლე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შიშნიაშვილი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ლიზი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მამისაშვილი</a:t>
            </a:r>
          </a:p>
          <a:p>
            <a:pPr marL="0" indent="0">
              <a:buNone/>
            </a:pPr>
            <a:r>
              <a:rPr lang="en-US" sz="2000" dirty="0" err="1">
                <a:ea typeface="+mn-lt"/>
                <a:cs typeface="+mn-lt"/>
              </a:rPr>
              <a:t>ანანო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თურქიაშვილი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b="1" dirty="0" err="1">
                <a:cs typeface="Calibri" panose="020F0502020204030204"/>
              </a:rPr>
              <a:t>დეპარტამენტი</a:t>
            </a:r>
            <a:r>
              <a:rPr lang="en-US" sz="2000" b="1" dirty="0">
                <a:cs typeface="Calibri" panose="020F0502020204030204"/>
              </a:rPr>
              <a:t>: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 err="1">
                <a:cs typeface="Calibri" panose="020F0502020204030204"/>
              </a:rPr>
              <a:t>კომპიუტერული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მეცნიერებები</a:t>
            </a:r>
            <a:r>
              <a:rPr lang="en-US" sz="2000" dirty="0">
                <a:cs typeface="Calibri" panose="020F0502020204030204"/>
              </a:rPr>
              <a:t>: </a:t>
            </a:r>
            <a:r>
              <a:rPr lang="en-US" sz="2000" dirty="0" err="1">
                <a:cs typeface="Calibri" panose="020F0502020204030204"/>
              </a:rPr>
              <a:t>ტექნიკური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ინფორმატიკა</a:t>
            </a: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b="1" dirty="0" err="1">
                <a:cs typeface="Calibri" panose="020F0502020204030204"/>
              </a:rPr>
              <a:t>ხელმძღვანელები</a:t>
            </a:r>
            <a:r>
              <a:rPr lang="en-US" sz="2000" b="1" dirty="0">
                <a:cs typeface="Calibri" panose="020F0502020204030204"/>
              </a:rPr>
              <a:t>:</a:t>
            </a:r>
          </a:p>
          <a:p>
            <a:pPr marL="0" indent="0">
              <a:buNone/>
            </a:pPr>
            <a:r>
              <a:rPr lang="en-US" sz="2000" dirty="0" err="1">
                <a:cs typeface="Calibri" panose="020F0502020204030204"/>
              </a:rPr>
              <a:t>მაგდა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ცინცაძე</a:t>
            </a:r>
          </a:p>
          <a:p>
            <a:pPr marL="0" indent="0">
              <a:buNone/>
            </a:pPr>
            <a:r>
              <a:rPr lang="en-US" sz="2000" dirty="0" err="1">
                <a:cs typeface="Calibri" panose="020F0502020204030204"/>
              </a:rPr>
              <a:t>მანანა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ხაჩიძე</a:t>
            </a:r>
            <a:endParaRPr lang="en-US" sz="2000" dirty="0"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cs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A sign on the side of a road&#10;&#10;Description generated with high confidence">
            <a:extLst>
              <a:ext uri="{FF2B5EF4-FFF2-40B4-BE49-F238E27FC236}">
                <a16:creationId xmlns:a16="http://schemas.microsoft.com/office/drawing/2014/main" id="{83FAFFDD-AE4A-4CEB-85CC-A663273F9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43892"/>
            <a:ext cx="6019331" cy="2904327"/>
          </a:xfrm>
          <a:prstGeom prst="rect">
            <a:avLst/>
          </a:prstGeom>
          <a:effectLst/>
        </p:spPr>
      </p:pic>
      <p:pic>
        <p:nvPicPr>
          <p:cNvPr id="20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552F394-5CA2-4A7D-AAA3-612EE1DFE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380" y="4940239"/>
            <a:ext cx="1548263" cy="1362617"/>
          </a:xfrm>
          <a:prstGeom prst="rect">
            <a:avLst/>
          </a:prstGeom>
        </p:spPr>
      </p:pic>
      <p:pic>
        <p:nvPicPr>
          <p:cNvPr id="23" name="Picture 23" descr="A picture containing pole&#10;&#10;Description generated with very high confidence">
            <a:extLst>
              <a:ext uri="{FF2B5EF4-FFF2-40B4-BE49-F238E27FC236}">
                <a16:creationId xmlns:a16="http://schemas.microsoft.com/office/drawing/2014/main" id="{C17E9F1C-5F18-4095-94DD-1A7964922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514" y="4950125"/>
            <a:ext cx="1337993" cy="13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1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D7E4C9F-7EC2-4C52-9146-0E1435C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A771EC11-F618-497E-906E-F6C610AEE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90" r="33583"/>
          <a:stretch/>
        </p:blipFill>
        <p:spPr>
          <a:xfrm>
            <a:off x="422275" y="10"/>
            <a:ext cx="3922776" cy="3937599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80724-FA93-4577-9836-E952B1C6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>
            <a:normAutofit/>
          </a:bodyPr>
          <a:lstStyle/>
          <a:p>
            <a:r>
              <a:rPr lang="en-US" sz="2400">
                <a:cs typeface="Calibri Light"/>
              </a:rPr>
              <a:t>მოდულები</a:t>
            </a:r>
            <a:endParaRPr lang="en-US" sz="2400"/>
          </a:p>
        </p:txBody>
      </p:sp>
      <p:pic>
        <p:nvPicPr>
          <p:cNvPr id="8" name="Picture 8" descr="A picture containing cat, white&#10;&#10;Description generated with very high confidence">
            <a:extLst>
              <a:ext uri="{FF2B5EF4-FFF2-40B4-BE49-F238E27FC236}">
                <a16:creationId xmlns:a16="http://schemas.microsoft.com/office/drawing/2014/main" id="{B2D14C2D-64FB-4EF8-9641-11D9A6A07F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54" r="12904" b="1"/>
          <a:stretch/>
        </p:blipFill>
        <p:spPr>
          <a:xfrm>
            <a:off x="7817569" y="10"/>
            <a:ext cx="3928733" cy="39375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2C225F8-575D-4873-8E5B-6E6385781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3" r="-2" b="-2"/>
          <a:stretch/>
        </p:blipFill>
        <p:spPr>
          <a:xfrm>
            <a:off x="8154205" y="3944511"/>
            <a:ext cx="3922776" cy="2149184"/>
          </a:xfrm>
          <a:prstGeom prst="rect">
            <a:avLst/>
          </a:prstGeom>
        </p:spPr>
      </p:pic>
      <p:pic>
        <p:nvPicPr>
          <p:cNvPr id="18" name="Picture 6" descr="A picture containing light, drawing&#10;&#10;Description generated with very high confidence">
            <a:extLst>
              <a:ext uri="{FF2B5EF4-FFF2-40B4-BE49-F238E27FC236}">
                <a16:creationId xmlns:a16="http://schemas.microsoft.com/office/drawing/2014/main" id="{26DEF651-80F2-4C69-8B74-0E81EE970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"/>
          <a:stretch/>
        </p:blipFill>
        <p:spPr>
          <a:xfrm>
            <a:off x="4830791" y="3996911"/>
            <a:ext cx="2528172" cy="25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8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E5995-5B08-4EB0-8B3F-E3CF8828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პირველი მოდელი: Autoencoder-ისა და ლოჯისტიკური რეგრესიის გაერთიანება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912DDCB6-8E63-42B7-B827-5F0F6664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08EAE5-D478-4562-9F9E-CA64B5948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904800"/>
            <a:ext cx="5455917" cy="30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4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F26C-DA75-4748-9E9D-A5F30186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Autoencoder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095D5-37B3-45E9-BE6F-E419B03B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Batch: 128</a:t>
            </a:r>
          </a:p>
          <a:p>
            <a:r>
              <a:rPr lang="en-US" sz="2000">
                <a:cs typeface="Calibri"/>
              </a:rPr>
              <a:t>Epoch: 15</a:t>
            </a:r>
          </a:p>
          <a:p>
            <a:r>
              <a:rPr lang="en-US" sz="2000">
                <a:cs typeface="Calibri"/>
              </a:rPr>
              <a:t>შუალედურ შრეზე ნიშნების რაოდენობა: 10</a:t>
            </a:r>
          </a:p>
          <a:p>
            <a:r>
              <a:rPr lang="en-US" sz="2000">
                <a:ea typeface="+mn-lt"/>
                <a:cs typeface="+mn-lt"/>
              </a:rPr>
              <a:t>Loss: 0.0016</a:t>
            </a:r>
            <a:endParaRPr lang="en-US" sz="2000" dirty="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C63C17A-6D81-4836-9FD2-F6198CBA7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1" r="1" b="6419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6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FF17D957-60BA-4BA3-91BA-7B8930C52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39" y="3559013"/>
            <a:ext cx="3325981" cy="3303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FCA7C-6133-4718-A93B-6FEF86A8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sz="2000">
                <a:solidFill>
                  <a:srgbClr val="000000"/>
                </a:solidFill>
                <a:latin typeface="Sylfaen"/>
                <a:ea typeface="+mn-lt"/>
                <a:cs typeface="+mn-lt"/>
              </a:rPr>
              <a:t>გაფანტულობის მატრიცა</a:t>
            </a:r>
          </a:p>
          <a:p>
            <a:endParaRPr lang="ka-GE" sz="2000">
              <a:solidFill>
                <a:srgbClr val="000000"/>
              </a:solidFill>
              <a:latin typeface="Sylfaen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3A551-7789-43BD-909F-7B12FD78A29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4" name="Picture 5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5A4B73D8-D119-422A-977E-4DD65B9EC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457" y="130475"/>
            <a:ext cx="1866182" cy="17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5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0">
            <a:extLst>
              <a:ext uri="{FF2B5EF4-FFF2-40B4-BE49-F238E27FC236}">
                <a16:creationId xmlns:a16="http://schemas.microsoft.com/office/drawing/2014/main" id="{D052D0E8-5725-42F1-BA8A-2E793289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4" name="Freeform: Shape 22">
            <a:extLst>
              <a:ext uri="{FF2B5EF4-FFF2-40B4-BE49-F238E27FC236}">
                <a16:creationId xmlns:a16="http://schemas.microsoft.com/office/drawing/2014/main" id="{31C81BFC-A665-4DFF-AFE8-B85ACB3E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2FBA-840D-4FFF-A6FE-F7FBC999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272"/>
            <a:ext cx="3339353" cy="3639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FFFFFF"/>
                </a:solidFill>
                <a:ea typeface="+mn-lt"/>
                <a:cs typeface="+mn-lt"/>
              </a:rPr>
              <a:t>სისრულე</a:t>
            </a:r>
          </a:p>
          <a:p>
            <a:pPr marL="0" indent="0">
              <a:buNone/>
            </a:pPr>
            <a:endParaRPr lang="en-US" sz="32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en-US" sz="32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3200">
                <a:solidFill>
                  <a:srgbClr val="FFFFFF"/>
                </a:solidFill>
                <a:cs typeface="Calibri"/>
              </a:rPr>
              <a:t>სიზუსტე</a:t>
            </a:r>
          </a:p>
        </p:txBody>
      </p:sp>
      <p:pic>
        <p:nvPicPr>
          <p:cNvPr id="2" name="Picture 4" descr="A picture containing bird, flower, tree&#10;&#10;Description generated with very high confidence">
            <a:extLst>
              <a:ext uri="{FF2B5EF4-FFF2-40B4-BE49-F238E27FC236}">
                <a16:creationId xmlns:a16="http://schemas.microsoft.com/office/drawing/2014/main" id="{F9E5A11A-6100-405C-9F49-8968CC1A7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591"/>
          <a:stretch/>
        </p:blipFill>
        <p:spPr>
          <a:xfrm>
            <a:off x="7226437" y="887607"/>
            <a:ext cx="4495300" cy="201586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7" name="Picture 9" descr="A picture containing bird, tree, flower&#10;&#10;Description generated with very high confidence">
            <a:extLst>
              <a:ext uri="{FF2B5EF4-FFF2-40B4-BE49-F238E27FC236}">
                <a16:creationId xmlns:a16="http://schemas.microsoft.com/office/drawing/2014/main" id="{847CD11F-22C5-4B6B-A4FC-2E7A4FE0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697"/>
          <a:stretch/>
        </p:blipFill>
        <p:spPr>
          <a:xfrm>
            <a:off x="6132111" y="3573523"/>
            <a:ext cx="5589626" cy="205101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825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F966C-70C1-42D0-A6C0-D8BC91A3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9" y="2074363"/>
            <a:ext cx="3600617" cy="321248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Autoencoder-ის შედეგების </a:t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მიერთება</a:t>
            </a:r>
            <a:br>
              <a:rPr lang="en-US" sz="2000" b="1" kern="1200" dirty="0"/>
            </a:b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ლოჯისტიკური რეგრესიის </a:t>
            </a:r>
            <a:r>
              <a:rPr lang="en-US" sz="2000" b="1">
                <a:solidFill>
                  <a:srgbClr val="FFFFFF"/>
                </a:solidFill>
              </a:rPr>
              <a:t>მოდელთან</a:t>
            </a:r>
            <a:endParaRPr lang="en-US" sz="2000" b="1" kern="1200" dirty="0">
              <a:solidFill>
                <a:srgbClr val="FFFFFF"/>
              </a:solidFill>
              <a:latin typeface="+mj-lt"/>
              <a:cs typeface="Calibri Light"/>
            </a:endParaRPr>
          </a:p>
          <a:p>
            <a:pPr algn="ctr"/>
            <a:endParaRPr lang="en-US" sz="2000" b="1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Picture 4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DFD4DB2D-A659-4287-823E-50CE14BFF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70" b="1"/>
          <a:stretch/>
        </p:blipFill>
        <p:spPr>
          <a:xfrm>
            <a:off x="4038600" y="963649"/>
            <a:ext cx="7188199" cy="49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69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9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D8F1731-254E-46A0-9F5B-B72164162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200" y="155889"/>
            <a:ext cx="1662639" cy="1677016"/>
          </a:xfrm>
          <a:prstGeom prst="rect">
            <a:avLst/>
          </a:prstGeom>
        </p:spPr>
      </p:pic>
      <p:sp>
        <p:nvSpPr>
          <p:cNvPr id="29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AB23D3C6-B9D3-4F9E-B3D3-AEB7D45E2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26" y="3587767"/>
            <a:ext cx="3254094" cy="32742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FCA7C-6133-4718-A93B-6FEF86A8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Autoencoder-ის შედეგების მიერთება ლოჯისტიკური რეგრესიის მოდელთან</a:t>
            </a:r>
            <a:endParaRPr lang="ka-GE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Autoencoder-ის მიერ აღმოჩენილი თაღლითობის შემთხვევათა რაოდენობა - 994</a:t>
            </a:r>
          </a:p>
          <a:p>
            <a:r>
              <a:rPr lang="en-US" sz="2000">
                <a:solidFill>
                  <a:srgbClr val="000000"/>
                </a:solidFill>
                <a:latin typeface="Calibri"/>
                <a:cs typeface="Calibri" panose="020F0502020204030204"/>
              </a:rPr>
              <a:t>ლოჯისტიკური რეგრესიის გაფანტულობის მატრიცა</a:t>
            </a:r>
          </a:p>
          <a:p>
            <a:endParaRPr lang="ka-GE" sz="2000">
              <a:solidFill>
                <a:srgbClr val="000000"/>
              </a:solidFill>
              <a:latin typeface="Sylfaen"/>
              <a:cs typeface="Calibri" panose="020F0502020204030204"/>
            </a:endParaRPr>
          </a:p>
          <a:p>
            <a:endParaRPr lang="ka-GE" sz="2000">
              <a:solidFill>
                <a:srgbClr val="000000"/>
              </a:solidFill>
              <a:latin typeface="Sylfaen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134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E5A5A-1D69-495D-8936-2B1FA65E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2800">
                <a:cs typeface="Calibri Light"/>
              </a:rPr>
              <a:t>ლოჯისტიკური რეგრესიის მოდელის დამოუკიდებლად გაწვრთნა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AC62-0A1A-480E-8076-4B10B6213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>
                <a:cs typeface="Calibri"/>
              </a:rPr>
              <a:t>სიზუსტე</a:t>
            </a:r>
            <a:r>
              <a:rPr lang="en-US" sz="2400">
                <a:cs typeface="Calibri"/>
              </a:rPr>
              <a:t>: 0.87</a:t>
            </a:r>
          </a:p>
          <a:p>
            <a:r>
              <a:rPr lang="en-US" sz="2400" err="1">
                <a:cs typeface="Calibri"/>
              </a:rPr>
              <a:t>სისრულე</a:t>
            </a:r>
            <a:r>
              <a:rPr lang="en-US" sz="2400">
                <a:cs typeface="Calibri"/>
              </a:rPr>
              <a:t>: 0.55</a:t>
            </a:r>
          </a:p>
          <a:p>
            <a:r>
              <a:rPr lang="en-US" sz="2400">
                <a:cs typeface="Calibri"/>
              </a:rPr>
              <a:t>გაფანტულობის მატრიცა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  <p:pic>
        <p:nvPicPr>
          <p:cNvPr id="7" name="Picture 7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7897A6AF-EE57-46C3-AA05-6940106C0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429" y="177512"/>
            <a:ext cx="3129292" cy="2760452"/>
          </a:xfrm>
          <a:prstGeom prst="rect">
            <a:avLst/>
          </a:prstGeom>
        </p:spPr>
      </p:pic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811500-BC9F-4FD7-8FA6-930651D7A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594" y="3087717"/>
            <a:ext cx="3354587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2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A9DD0-7A4A-45F5-A2B8-5CA8E11B7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64" y="591695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1. </a:t>
            </a:r>
            <a:r>
              <a:rPr lang="en-US" sz="2800" dirty="0" err="1">
                <a:solidFill>
                  <a:srgbClr val="FFFFFF"/>
                </a:solidFill>
                <a:ea typeface="+mj-lt"/>
                <a:cs typeface="+mj-lt"/>
              </a:rPr>
              <a:t>სიზუსტისა</a:t>
            </a:r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+mj-lt"/>
                <a:cs typeface="+mj-lt"/>
              </a:rPr>
              <a:t>და</a:t>
            </a:r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2800" dirty="0" err="1">
                <a:solidFill>
                  <a:srgbClr val="FFFFFF"/>
                </a:solidFill>
                <a:ea typeface="+mj-lt"/>
                <a:cs typeface="+mj-lt"/>
              </a:rPr>
              <a:t>სისრულის</a:t>
            </a:r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2800" dirty="0" err="1">
                <a:solidFill>
                  <a:srgbClr val="FFFFFF"/>
                </a:solidFill>
                <a:ea typeface="+mj-lt"/>
                <a:cs typeface="+mj-lt"/>
              </a:rPr>
              <a:t>დამოკიდებულებები</a:t>
            </a:r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2800" dirty="0" err="1">
                <a:solidFill>
                  <a:srgbClr val="FFFFFF"/>
                </a:solidFill>
                <a:ea typeface="+mj-lt"/>
                <a:cs typeface="+mj-lt"/>
              </a:rPr>
              <a:t>სხვადასხვა</a:t>
            </a:r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+mj-lt"/>
                <a:cs typeface="+mj-lt"/>
              </a:rPr>
              <a:t>ზღვარზე</a:t>
            </a:r>
            <a:br>
              <a:rPr lang="en-US" sz="2800" dirty="0">
                <a:ea typeface="+mj-lt"/>
                <a:cs typeface="+mj-lt"/>
              </a:rPr>
            </a:br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2. </a:t>
            </a:r>
            <a:r>
              <a:rPr lang="en-US" sz="2800" dirty="0" err="1">
                <a:solidFill>
                  <a:srgbClr val="FFFFFF"/>
                </a:solidFill>
                <a:ea typeface="+mj-lt"/>
                <a:cs typeface="+mj-lt"/>
              </a:rPr>
              <a:t>სიზუსტის</a:t>
            </a:r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2800" dirty="0" err="1">
                <a:solidFill>
                  <a:srgbClr val="FFFFFF"/>
                </a:solidFill>
                <a:ea typeface="+mj-lt"/>
                <a:cs typeface="+mj-lt"/>
              </a:rPr>
              <a:t>დამოკიდებულება</a:t>
            </a:r>
            <a:r>
              <a:rPr lang="en-US" sz="2800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en-US" sz="2800" dirty="0" err="1">
                <a:solidFill>
                  <a:srgbClr val="FFFFFF"/>
                </a:solidFill>
                <a:ea typeface="+mj-lt"/>
                <a:cs typeface="+mj-lt"/>
              </a:rPr>
              <a:t>სისრულეზე</a:t>
            </a:r>
            <a:endParaRPr lang="en-US" sz="2800" dirty="0" err="1">
              <a:cs typeface="Calibri Ligh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D320CB6-1180-4D01-ABA0-90CC10E41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782042"/>
            <a:ext cx="5455917" cy="328718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F1269306-3337-451B-AC4C-43ABB7ADC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897980"/>
            <a:ext cx="5455917" cy="30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14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F4DFB1BE-8FDC-4FE7-BB61-80403453C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31" y="327165"/>
            <a:ext cx="4006326" cy="4013457"/>
          </a:xfrm>
          <a:prstGeom prst="rect">
            <a:avLst/>
          </a:prstGeom>
        </p:spPr>
      </p:pic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7A4A754-B617-46B0-9CBC-229701290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976" y="643467"/>
            <a:ext cx="3305444" cy="328021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3D97D8B-CFC5-431A-AA32-93C4522A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33674"/>
            <a:ext cx="12192000" cy="262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6D84A-70C3-435A-8A3D-7218D01EF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3"/>
            <a:ext cx="4930626" cy="1586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გაფანტულობის მატრიცა</a:t>
            </a:r>
          </a:p>
          <a:p>
            <a:endParaRPr lang="en-US" sz="200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1EAA54-AC0A-4AEF-ACE5-B1DD3DC8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08171" y="4821439"/>
            <a:ext cx="1128382" cy="847206"/>
            <a:chOff x="8183879" y="1000124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57EE6F04-B543-44E1-BA29-3DD44C5AE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5559A4F-CFAC-4ECC-B04A-670D559B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502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67C2811-74DE-4481-96E7-5E0DAC6A9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2223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3800" b="1">
                <a:solidFill>
                  <a:srgbClr val="FFFFFF"/>
                </a:solidFill>
                <a:ea typeface="+mj-lt"/>
                <a:cs typeface="+mj-lt"/>
              </a:rPr>
              <a:t>Autoencoder და ლოჯისტიკური რეგრესია, როგორც საკრედიტო ბარათების თაღლითობის გამოვლენის ალგორითმები და მათი შედეგები</a:t>
            </a:r>
            <a:endParaRPr lang="en-US" sz="3800" b="1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D22F6-B4D5-4FD0-B30E-20D22EDC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დასკვნა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DFD3-8010-4323-8BF0-32A860D7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cs typeface="Calibri"/>
              </a:rPr>
              <a:t>Autoencoder-</a:t>
            </a:r>
            <a:r>
              <a:rPr lang="en-US" sz="2400" err="1">
                <a:cs typeface="Calibri"/>
              </a:rPr>
              <a:t>ისა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და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ლოჯისტიკური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რეგრესიის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მიზანია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არამხოლოდ</a:t>
            </a:r>
            <a:r>
              <a:rPr lang="en-US" sz="2400">
                <a:cs typeface="Calibri"/>
              </a:rPr>
              <a:t> </a:t>
            </a:r>
            <a:r>
              <a:rPr lang="en-US" sz="2400" err="1">
                <a:cs typeface="Calibri"/>
              </a:rPr>
              <a:t>მცდარი</a:t>
            </a:r>
            <a:r>
              <a:rPr lang="en-US" sz="2400">
                <a:cs typeface="Calibri"/>
              </a:rPr>
              <a:t> უარყოფითის, </a:t>
            </a:r>
            <a:r>
              <a:rPr lang="en-US" sz="2400" err="1">
                <a:cs typeface="Calibri"/>
              </a:rPr>
              <a:t>ასევე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მცდარი</a:t>
            </a:r>
            <a:r>
              <a:rPr lang="en-US" sz="2400">
                <a:cs typeface="Calibri"/>
              </a:rPr>
              <a:t> დადებითის შემცირება</a:t>
            </a:r>
          </a:p>
          <a:p>
            <a:r>
              <a:rPr lang="en-US" sz="2400" err="1">
                <a:cs typeface="Calibri"/>
              </a:rPr>
              <a:t>ლოჯისტიკური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რეგრესიის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მიზანია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მცდარი</a:t>
            </a:r>
            <a:r>
              <a:rPr lang="en-US" sz="2400">
                <a:cs typeface="Calibri"/>
              </a:rPr>
              <a:t> უარყოფითის შემცირება</a:t>
            </a:r>
          </a:p>
          <a:p>
            <a:r>
              <a:rPr lang="en-US" sz="2400">
                <a:cs typeface="Calibri"/>
              </a:rPr>
              <a:t>Autoencoder-ისა და ლოჯისტიკური რეგრესიის კომბინაცია უკეთეს შედეგს იძლევა მაშინ, როცა მისკლასიფიკაციის სხვადასხვა სახეს სხვადასხვა ფასი აქვს</a:t>
            </a: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9A67C0D-D187-40C1-AFCC-FAD2C7D6E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7" r="19313" b="1"/>
          <a:stretch/>
        </p:blipFill>
        <p:spPr>
          <a:xfrm>
            <a:off x="6848918" y="1771078"/>
            <a:ext cx="4504881" cy="4504881"/>
          </a:xfrm>
          <a:custGeom>
            <a:avLst/>
            <a:gdLst>
              <a:gd name="connsiteX0" fmla="*/ 1331584 w 2663168"/>
              <a:gd name="connsiteY0" fmla="*/ 0 h 2663168"/>
              <a:gd name="connsiteX1" fmla="*/ 2663168 w 2663168"/>
              <a:gd name="connsiteY1" fmla="*/ 1331584 h 2663168"/>
              <a:gd name="connsiteX2" fmla="*/ 1331584 w 2663168"/>
              <a:gd name="connsiteY2" fmla="*/ 2663168 h 2663168"/>
              <a:gd name="connsiteX3" fmla="*/ 0 w 2663168"/>
              <a:gd name="connsiteY3" fmla="*/ 1331584 h 2663168"/>
              <a:gd name="connsiteX4" fmla="*/ 1331584 w 2663168"/>
              <a:gd name="connsiteY4" fmla="*/ 0 h 26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7" name="Arc 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98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65D27-E11E-483D-AFFE-F9BE9F86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69228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მადლობა ყურადღებისთვის!</a:t>
            </a:r>
            <a:endParaRPr lang="en-US" sz="3000" b="1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5" name="Picture 23" descr="A picture containing pole&#10;&#10;Description generated with very high confidence">
            <a:extLst>
              <a:ext uri="{FF2B5EF4-FFF2-40B4-BE49-F238E27FC236}">
                <a16:creationId xmlns:a16="http://schemas.microsoft.com/office/drawing/2014/main" id="{BEB697E8-1269-4509-8D79-7223053C2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54" y="4672851"/>
            <a:ext cx="1678737" cy="1658100"/>
          </a:xfrm>
          <a:prstGeom prst="rect">
            <a:avLst/>
          </a:prstGeom>
        </p:spPr>
      </p:pic>
      <p:pic>
        <p:nvPicPr>
          <p:cNvPr id="7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7B8170F-B9FD-43D2-B59E-8D7F785E3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782" y="4629719"/>
            <a:ext cx="1936781" cy="1701232"/>
          </a:xfrm>
          <a:prstGeom prst="rect">
            <a:avLst/>
          </a:prstGeom>
        </p:spPr>
      </p:pic>
      <p:pic>
        <p:nvPicPr>
          <p:cNvPr id="9" name="Picture 14" descr="A sign on the side of a road&#10;&#10;Description generated with high confidence">
            <a:extLst>
              <a:ext uri="{FF2B5EF4-FFF2-40B4-BE49-F238E27FC236}">
                <a16:creationId xmlns:a16="http://schemas.microsoft.com/office/drawing/2014/main" id="{4F722FFE-4BA4-42DE-BF2A-727D74FD8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533400"/>
            <a:ext cx="6115050" cy="29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9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close up of a keyboard&#10;&#10;Description generated with very high confidence">
            <a:extLst>
              <a:ext uri="{FF2B5EF4-FFF2-40B4-BE49-F238E27FC236}">
                <a16:creationId xmlns:a16="http://schemas.microsoft.com/office/drawing/2014/main" id="{AB14AE1E-3D74-445A-A2E6-6D333D38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BEFD5-E925-4066-B61A-E43B731D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/>
              <a:t>Shift Credit Card Processing-</a:t>
            </a:r>
            <a:r>
              <a:rPr lang="en-US" sz="2800" dirty="0" err="1"/>
              <a:t>ის</a:t>
            </a:r>
            <a:r>
              <a:rPr lang="en-US" sz="2800" dirty="0"/>
              <a:t> </a:t>
            </a:r>
            <a:r>
              <a:rPr lang="en-US" sz="2800" dirty="0" err="1"/>
              <a:t>მონაცემების</a:t>
            </a:r>
            <a:r>
              <a:rPr lang="en-US" sz="2800" dirty="0"/>
              <a:t> </a:t>
            </a:r>
            <a:r>
              <a:rPr lang="en-US" sz="2800" dirty="0" err="1"/>
              <a:t>მიხედვით</a:t>
            </a:r>
            <a:endParaRPr lang="en-US" sz="2800" dirty="0" err="1">
              <a:cs typeface="Calibri Ligh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3C7072-EF9B-4A2E-902A-DFDAD27CB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1800" b="1" dirty="0"/>
              <a:t>2018 </a:t>
            </a:r>
            <a:r>
              <a:rPr lang="en-US" sz="1800" b="1" dirty="0" err="1"/>
              <a:t>წელს</a:t>
            </a:r>
            <a:r>
              <a:rPr lang="en-US" sz="1800" b="1" dirty="0"/>
              <a:t> </a:t>
            </a:r>
            <a:r>
              <a:rPr lang="en-US" sz="1800" b="1" dirty="0" err="1"/>
              <a:t>საკრედიტო</a:t>
            </a:r>
            <a:r>
              <a:rPr lang="en-US" sz="1800" b="1" dirty="0"/>
              <a:t> </a:t>
            </a:r>
            <a:r>
              <a:rPr lang="en-US" sz="1800" b="1" dirty="0" err="1"/>
              <a:t>ბარათებიდან</a:t>
            </a:r>
            <a:r>
              <a:rPr lang="en-US" sz="1800" b="1" dirty="0"/>
              <a:t> </a:t>
            </a:r>
            <a:r>
              <a:rPr lang="en-US" sz="1800" b="1" dirty="0" err="1"/>
              <a:t>თაღლითურად</a:t>
            </a:r>
            <a:r>
              <a:rPr lang="en-US" sz="1800" b="1" dirty="0"/>
              <a:t> 24.26 </a:t>
            </a:r>
            <a:r>
              <a:rPr lang="en-US" sz="1800" b="1" dirty="0" err="1"/>
              <a:t>მილიარდი</a:t>
            </a:r>
            <a:r>
              <a:rPr lang="en-US" sz="1800" b="1" dirty="0"/>
              <a:t> </a:t>
            </a:r>
            <a:r>
              <a:rPr lang="en-US" sz="1800" b="1" dirty="0" err="1"/>
              <a:t>დოლარი</a:t>
            </a:r>
            <a:r>
              <a:rPr lang="en-US" sz="1800" b="1" dirty="0"/>
              <a:t> </a:t>
            </a:r>
            <a:r>
              <a:rPr lang="en-US" sz="1800" b="1" dirty="0" err="1"/>
              <a:t>იქნა</a:t>
            </a:r>
            <a:r>
              <a:rPr lang="en-US" sz="1800" b="1" dirty="0"/>
              <a:t> </a:t>
            </a:r>
            <a:r>
              <a:rPr lang="en-US" sz="1800" b="1" dirty="0" err="1"/>
              <a:t>გადარიცხული</a:t>
            </a:r>
            <a:r>
              <a:rPr lang="en-US" sz="1800" b="1" dirty="0"/>
              <a:t>.</a:t>
            </a:r>
            <a:endParaRPr lang="en-US" sz="1800" b="1" dirty="0">
              <a:cs typeface="Calibri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6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A picture containing person, holding, hand, shirt&#10;&#10;Description generated with very high confidence">
            <a:extLst>
              <a:ext uri="{FF2B5EF4-FFF2-40B4-BE49-F238E27FC236}">
                <a16:creationId xmlns:a16="http://schemas.microsoft.com/office/drawing/2014/main" id="{BDB003B3-E656-455C-9590-D4D3DEBC2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36653-B9F5-4DA5-BBE8-92066113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</a:rPr>
              <a:t>პრობლემასთან გამკლავების თანამედროვე გზა - ხელოვნური ინტელექტი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78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B98DB-DAF1-4843-A463-1C79A05A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cs typeface="Calibri Light"/>
              </a:rPr>
              <a:t>გამოწვევები</a:t>
            </a:r>
            <a:endParaRPr lang="en-US" sz="3600" dirty="0" err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ACD88-9876-48D0-9674-F98A9131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0" y="2962451"/>
            <a:ext cx="4052499" cy="28200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err="1">
                <a:cs typeface="Calibri"/>
              </a:rPr>
              <a:t>მონაცემები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ძალიან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მცირე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რაოდენობით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შეიცავს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თაღლითური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გადარიცხვების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ნიმუშებს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cs typeface="Calibri"/>
              </a:rPr>
              <a:t>კონფიდენციალობის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გამო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პოტენციურად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მნიშვნელოვანი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ინფორმაცია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მიუწვდომელია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cs typeface="Calibri"/>
              </a:rPr>
              <a:t>თაღლითები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ცდილობენ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მათი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გადარიცხვა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არ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განსხვავდებოდეს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კანონიერი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გადარიცხვისგან</a:t>
            </a:r>
            <a:endParaRPr lang="en-US" sz="1800" dirty="0">
              <a:cs typeface="Calibri"/>
            </a:endParaRPr>
          </a:p>
          <a:p>
            <a:r>
              <a:rPr lang="en-US" sz="1800" dirty="0" err="1">
                <a:cs typeface="Calibri"/>
              </a:rPr>
              <a:t>სხვადასხვა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მისკლასიფიკაციას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სხვადასხვა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წონა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აქვს</a:t>
            </a:r>
            <a:endParaRPr lang="en-US" sz="1800" dirty="0">
              <a:cs typeface="Calibri"/>
            </a:endParaRPr>
          </a:p>
        </p:txBody>
      </p:sp>
      <p:pic>
        <p:nvPicPr>
          <p:cNvPr id="4" name="Picture 4" descr="A picture containing game, room&#10;&#10;Description generated with very high confidence">
            <a:extLst>
              <a:ext uri="{FF2B5EF4-FFF2-40B4-BE49-F238E27FC236}">
                <a16:creationId xmlns:a16="http://schemas.microsoft.com/office/drawing/2014/main" id="{21299F90-D665-47D1-A7E8-0E6D05754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82" y="3160107"/>
            <a:ext cx="5141701" cy="271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D8FC-E9E8-45D9-BAD7-D6B7E9DB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პროექტისათვის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საჭირო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მონაცემები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83A61-31D3-4E56-BC1E-1B9D0D3D4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ka-GE" sz="2400" dirty="0">
                <a:latin typeface="Sylfaen"/>
                <a:ea typeface="+mn-lt"/>
                <a:cs typeface="+mn-lt"/>
              </a:rPr>
              <a:t>ევროპელი მომხმარებლების ბარათებიდან სამი დღის განმავლობაში განხორციელებული ტრანზაქციები</a:t>
            </a:r>
            <a:endParaRPr lang="en-US" sz="2400">
              <a:latin typeface="Sylfaen"/>
              <a:ea typeface="+mn-lt"/>
              <a:cs typeface="+mn-lt"/>
            </a:endParaRPr>
          </a:p>
          <a:p>
            <a:r>
              <a:rPr lang="en-US" sz="2400" dirty="0" err="1">
                <a:cs typeface="Calibri"/>
              </a:rPr>
              <a:t>წყარო</a:t>
            </a:r>
            <a:r>
              <a:rPr lang="en-US" sz="2400" dirty="0">
                <a:cs typeface="Calibri"/>
              </a:rPr>
              <a:t> - Kaggle.com</a:t>
            </a:r>
          </a:p>
          <a:p>
            <a:r>
              <a:rPr lang="en-US" sz="2400" dirty="0" err="1">
                <a:cs typeface="Calibri"/>
              </a:rPr>
              <a:t>რაოდენობა</a:t>
            </a:r>
            <a:r>
              <a:rPr lang="en-US" sz="2400" dirty="0">
                <a:cs typeface="Calibri"/>
              </a:rPr>
              <a:t> - 284 807 </a:t>
            </a:r>
            <a:r>
              <a:rPr lang="en-US" sz="2400" dirty="0" err="1">
                <a:cs typeface="Calibri"/>
              </a:rPr>
              <a:t>ნიმუში</a:t>
            </a:r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მახასიათებლების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რაოდენობა</a:t>
            </a:r>
            <a:r>
              <a:rPr lang="en-US" sz="2400" dirty="0">
                <a:cs typeface="Calibri"/>
              </a:rPr>
              <a:t> -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30 + 1 </a:t>
            </a:r>
            <a:endParaRPr lang="en-US">
              <a:cs typeface="Calibri" panose="020F0502020204030204"/>
            </a:endParaRPr>
          </a:p>
          <a:p>
            <a:r>
              <a:rPr lang="en-US" sz="2400" dirty="0" err="1">
                <a:cs typeface="Calibri"/>
              </a:rPr>
              <a:t>თაღლითური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ტრანზაქციების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რაოდენობა</a:t>
            </a:r>
            <a:r>
              <a:rPr lang="en-US" sz="2400" dirty="0">
                <a:cs typeface="Calibri"/>
              </a:rPr>
              <a:t> - 0.172%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ircuit board&#10;&#10;Description generated with high confidence">
            <a:extLst>
              <a:ext uri="{FF2B5EF4-FFF2-40B4-BE49-F238E27FC236}">
                <a16:creationId xmlns:a16="http://schemas.microsoft.com/office/drawing/2014/main" id="{80F6ECB5-23DD-4670-95AA-C7767CCDC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70" r="40315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3544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8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29AF11-2D21-449E-8473-C18F3763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13" y="1051901"/>
            <a:ext cx="7142621" cy="38300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972A-DCB9-4F30-8298-1A0F95BD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cs typeface="Calibri"/>
              </a:rPr>
              <a:t>ერთ-ერთი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მახასიათებელი</a:t>
            </a:r>
            <a:r>
              <a:rPr lang="en-US" sz="2000" dirty="0">
                <a:cs typeface="Calibri"/>
              </a:rPr>
              <a:t> - </a:t>
            </a:r>
            <a:r>
              <a:rPr lang="en-US" sz="2000" dirty="0" err="1">
                <a:cs typeface="Calibri"/>
              </a:rPr>
              <a:t>გასული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დრო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პირველ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და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ამ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კონკრეტულ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ტრანზაქციას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შორის</a:t>
            </a:r>
            <a:r>
              <a:rPr lang="en-US" sz="2000" dirty="0">
                <a:cs typeface="Calibri"/>
              </a:rPr>
              <a:t> (</a:t>
            </a:r>
            <a:r>
              <a:rPr lang="en-US" sz="2000" dirty="0" err="1">
                <a:cs typeface="Calibri"/>
              </a:rPr>
              <a:t>წამებში</a:t>
            </a:r>
            <a:r>
              <a:rPr lang="en-US" sz="2000" dirty="0">
                <a:cs typeface="Calibri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cs typeface="Calibri"/>
              </a:rPr>
              <a:t>ჰისტოგრამაში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დანაყოფების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რაოდენობა</a:t>
            </a:r>
            <a:r>
              <a:rPr lang="en-US" sz="2000" dirty="0">
                <a:cs typeface="Calibri"/>
              </a:rPr>
              <a:t>: 114</a:t>
            </a: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51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28109-B697-473F-AC0D-3E0B865E1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cs typeface="Calibri Light"/>
              </a:rPr>
              <a:t>Boxplot 1 - გადარიცხული თანხის რაოდენობა</a:t>
            </a:r>
            <a:br>
              <a:rPr lang="en-US" sz="2400" dirty="0">
                <a:cs typeface="Calibri Light"/>
              </a:rPr>
            </a:br>
            <a:r>
              <a:rPr lang="en-US" sz="2400">
                <a:solidFill>
                  <a:srgbClr val="FFFFFF"/>
                </a:solidFill>
                <a:cs typeface="Calibri Light"/>
              </a:rPr>
              <a:t>Boxplot 2 - გასული დრო პირველ და ამ კონკრეტულ ტრანზაქციას შორის</a:t>
            </a:r>
            <a:endParaRPr lang="en-US" sz="2400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2F97878-4EAF-4543-93CD-4C281C44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928930"/>
            <a:ext cx="5455917" cy="2755238"/>
          </a:xfrm>
          <a:prstGeom prst="rect">
            <a:avLst/>
          </a:prstGeom>
        </p:spPr>
      </p:pic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D42C5C2-35CA-4E9F-B260-34CC1D944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6043" y="969850"/>
            <a:ext cx="5455917" cy="26733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57B0-B712-4E32-B764-9C80A96C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582"/>
          </a:xfrm>
        </p:spPr>
        <p:txBody>
          <a:bodyPr>
            <a:normAutofit/>
          </a:bodyPr>
          <a:lstStyle/>
          <a:p>
            <a:r>
              <a:rPr lang="en-US" sz="3200">
                <a:cs typeface="Calibri Light"/>
              </a:rPr>
              <a:t>თანხის რაოდენობის დროზე დამოკიდებულება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3E3BEA1-4ED1-4F5E-A57B-1DAA0712A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08" y="1062112"/>
            <a:ext cx="6400800" cy="3060400"/>
          </a:xfrm>
        </p:spPr>
      </p:pic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17925C7-F9B6-4DA5-887B-C44A6E27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50" y="1060951"/>
            <a:ext cx="5661804" cy="3226475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D181FD6-1B6C-4D55-A80E-CF8D4F9DB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723" y="3995870"/>
            <a:ext cx="5417387" cy="28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8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პლენარული სამეცნიერო მოხსენება</vt:lpstr>
      <vt:lpstr>Autoencoder და ლოჯისტიკური რეგრესია, როგორც საკრედიტო ბარათების თაღლითობის გამოვლენის ალგორითმები და მათი შედეგები</vt:lpstr>
      <vt:lpstr>Shift Credit Card Processing-ის მონაცემების მიხედვით</vt:lpstr>
      <vt:lpstr>პრობლემასთან გამკლავების თანამედროვე გზა - ხელოვნური ინტელექტი</vt:lpstr>
      <vt:lpstr>გამოწვევები</vt:lpstr>
      <vt:lpstr>პროექტისათვის საჭირო მონაცემები</vt:lpstr>
      <vt:lpstr>PowerPoint Presentation</vt:lpstr>
      <vt:lpstr>Boxplot 1 - გადარიცხული თანხის რაოდენობა Boxplot 2 - გასული დრო პირველ და ამ კონკრეტულ ტრანზაქციას შორის</vt:lpstr>
      <vt:lpstr>თანხის რაოდენობის დროზე დამოკიდებულება</vt:lpstr>
      <vt:lpstr>მოდულები</vt:lpstr>
      <vt:lpstr>პირველი მოდელი: Autoencoder-ისა და ლოჯისტიკური რეგრესიის გაერთიანება</vt:lpstr>
      <vt:lpstr>Autoencoder</vt:lpstr>
      <vt:lpstr>PowerPoint Presentation</vt:lpstr>
      <vt:lpstr>PowerPoint Presentation</vt:lpstr>
      <vt:lpstr>Autoencoder-ის შედეგების  მიერთება  ლოჯისტიკური რეგრესიის მოდელთან </vt:lpstr>
      <vt:lpstr>PowerPoint Presentation</vt:lpstr>
      <vt:lpstr>ლოჯისტიკური რეგრესიის მოდელის დამოუკიდებლად გაწვრთნა</vt:lpstr>
      <vt:lpstr>1. სიზუსტისა და სისრულის დამოკიდებულებები სხვადასხვა ზღვარზე 2. სიზუსტის დამოკიდებულება სისრულეზე</vt:lpstr>
      <vt:lpstr>PowerPoint Presentation</vt:lpstr>
      <vt:lpstr>დასკვნა</vt:lpstr>
      <vt:lpstr>მადლობა ყურადღებისთვის!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691</cp:revision>
  <dcterms:created xsi:type="dcterms:W3CDTF">2020-02-05T06:19:45Z</dcterms:created>
  <dcterms:modified xsi:type="dcterms:W3CDTF">2020-02-07T05:26:49Z</dcterms:modified>
</cp:coreProperties>
</file>